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6"/>
  </p:notesMasterIdLst>
  <p:sldIdLst>
    <p:sldId id="256" r:id="rId2"/>
    <p:sldId id="362" r:id="rId3"/>
    <p:sldId id="447" r:id="rId4"/>
    <p:sldId id="448" r:id="rId5"/>
    <p:sldId id="475" r:id="rId6"/>
    <p:sldId id="476" r:id="rId7"/>
    <p:sldId id="477" r:id="rId8"/>
    <p:sldId id="478" r:id="rId9"/>
    <p:sldId id="479" r:id="rId10"/>
    <p:sldId id="492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49" r:id="rId22"/>
    <p:sldId id="450" r:id="rId23"/>
    <p:sldId id="451" r:id="rId24"/>
    <p:sldId id="452" r:id="rId25"/>
    <p:sldId id="453" r:id="rId26"/>
    <p:sldId id="454" r:id="rId27"/>
    <p:sldId id="455" r:id="rId28"/>
    <p:sldId id="456" r:id="rId29"/>
    <p:sldId id="457" r:id="rId30"/>
    <p:sldId id="472" r:id="rId31"/>
    <p:sldId id="458" r:id="rId32"/>
    <p:sldId id="459" r:id="rId33"/>
    <p:sldId id="443" r:id="rId34"/>
    <p:sldId id="460" r:id="rId35"/>
    <p:sldId id="461" r:id="rId36"/>
    <p:sldId id="462" r:id="rId37"/>
    <p:sldId id="471" r:id="rId38"/>
    <p:sldId id="464" r:id="rId39"/>
    <p:sldId id="465" r:id="rId40"/>
    <p:sldId id="466" r:id="rId41"/>
    <p:sldId id="467" r:id="rId42"/>
    <p:sldId id="474" r:id="rId43"/>
    <p:sldId id="473" r:id="rId44"/>
    <p:sldId id="469" r:id="rId45"/>
    <p:sldId id="470" r:id="rId46"/>
    <p:sldId id="491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41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8"/>
    <p:restoredTop sz="90685"/>
  </p:normalViewPr>
  <p:slideViewPr>
    <p:cSldViewPr snapToGrid="0" snapToObjects="1">
      <p:cViewPr>
        <p:scale>
          <a:sx n="90" d="100"/>
          <a:sy n="90" d="100"/>
        </p:scale>
        <p:origin x="164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1"/>
              <c:tx>
                <c:rich>
                  <a:bodyPr/>
                  <a:lstStyle/>
                  <a:p>
                    <a:r>
                      <a:rPr lang="nb-NO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nb-NO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nb-NO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nb-NO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hr-HR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hr-HR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49365472"/>
        <c:axId val="-2045824400"/>
      </c:barChart>
      <c:catAx>
        <c:axId val="184936547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2045824400"/>
        <c:crosses val="autoZero"/>
        <c:auto val="1"/>
        <c:lblAlgn val="ctr"/>
        <c:lblOffset val="100"/>
        <c:noMultiLvlLbl val="0"/>
      </c:catAx>
      <c:valAx>
        <c:axId val="-204582440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84936547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Times" charset="0"/>
          <a:ea typeface="Times" charset="0"/>
          <a:cs typeface="Times" charset="0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nb-NO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nb-NO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36407104"/>
        <c:axId val="1636393456"/>
      </c:barChart>
      <c:catAx>
        <c:axId val="1636407104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1636393456"/>
        <c:crosses val="autoZero"/>
        <c:auto val="1"/>
        <c:lblAlgn val="ctr"/>
        <c:lblOffset val="100"/>
        <c:noMultiLvlLbl val="0"/>
      </c:catAx>
      <c:valAx>
        <c:axId val="1636393456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163640710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atin typeface="Times" charset="0"/>
          <a:ea typeface="Times" charset="0"/>
          <a:cs typeface="Times" charset="0"/>
        </a:defRPr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5E08E2-2492-1C45-8DC9-875F6A323C7F}" type="datetimeFigureOut">
              <a:rPr lang="en-US" smtClean="0"/>
              <a:t>9/22/16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CB3870-9C0B-884E-A0BE-24DFE4125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243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[University]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7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0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[36]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[26]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750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2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07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0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437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CB3870-9C0B-884E-A0BE-24DFE4125D4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27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CE15E-B472-4545-911C-566C23C4A0D1}" type="datetime1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67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7886700" cy="488498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53200"/>
            <a:ext cx="2057400" cy="226891"/>
          </a:xfrm>
        </p:spPr>
        <p:txBody>
          <a:bodyPr/>
          <a:lstStyle/>
          <a:p>
            <a:fld id="{2FEC734E-CCEF-284C-9AFC-07F55C7045D1}" type="datetime1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53200"/>
            <a:ext cx="3086100" cy="22689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553200"/>
            <a:ext cx="2057400" cy="226891"/>
          </a:xfrm>
        </p:spPr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6964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A5419-BE46-A747-83CA-57492B4ED245}" type="datetime1">
              <a:rPr lang="en-US" smtClean="0"/>
              <a:t>9/22/16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22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5269"/>
            <a:ext cx="7886700" cy="768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62712"/>
            <a:ext cx="7886700" cy="48849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  <a:p>
            <a:pPr lvl="4"/>
            <a:r>
              <a:rPr lang="en-US" altLang="zh-CN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9A054221-4957-6141-8007-3955DF66A8AA}" type="datetime1">
              <a:rPr lang="en-US" smtClean="0"/>
              <a:t>9/22/16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553200"/>
            <a:ext cx="30861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553200"/>
            <a:ext cx="2057400" cy="2268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Times" charset="0"/>
                <a:ea typeface="Times" charset="0"/>
                <a:cs typeface="Times" charset="0"/>
              </a:defRPr>
            </a:lvl1pPr>
          </a:lstStyle>
          <a:p>
            <a:fld id="{AED12950-139B-A542-AF61-220D2C3F973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3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5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  <a:latin typeface="Times" charset="0"/>
          <a:ea typeface="Times" charset="0"/>
          <a:cs typeface="Times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5"/>
        </a:buClr>
        <a:buFont typeface="Wingdings" charset="2"/>
        <a:buChar char="q"/>
        <a:defRPr sz="28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>
            <a:lumMod val="75000"/>
          </a:schemeClr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C0000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7030A0"/>
        </a:buClr>
        <a:buFont typeface="Wingdings" charset="2"/>
        <a:buChar char="q"/>
        <a:defRPr sz="2400" kern="1200">
          <a:solidFill>
            <a:schemeClr val="tx1"/>
          </a:solidFill>
          <a:latin typeface="Times" charset="0"/>
          <a:ea typeface="Times" charset="0"/>
          <a:cs typeface="Times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www.meng-jiang.com/tutorial-cikm16.html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chart" Target="../charts/chart2.xml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christos/courses/826.F14/" TargetMode="External"/><Relationship Id="rId4" Type="http://schemas.openxmlformats.org/officeDocument/2006/relationships/hyperlink" Target="http://web.eecs.umich.edu/~dkoutra/courses/F15_598/" TargetMode="External"/><Relationship Id="rId5" Type="http://schemas.openxmlformats.org/officeDocument/2006/relationships/hyperlink" Target="https://www.cs.umd.edu/~srijan/badactorstutorial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smtClean="0"/>
              <a:t>Data-Driven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Analytics:</a:t>
            </a:r>
            <a:br>
              <a:rPr lang="en-US" altLang="zh-CN" sz="4000" dirty="0" smtClean="0"/>
            </a:br>
            <a:r>
              <a:rPr lang="en-US" altLang="zh-CN" sz="3200" dirty="0" smtClean="0"/>
              <a:t>Observations, Representations and Models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777943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 (UIUC)</a:t>
            </a:r>
          </a:p>
          <a:p>
            <a:r>
              <a:rPr lang="en-US" altLang="zh-CN" dirty="0" smtClean="0"/>
              <a:t>Peng Cui (Tsinghua)</a:t>
            </a:r>
          </a:p>
          <a:p>
            <a:r>
              <a:rPr lang="en-US" altLang="zh-CN" dirty="0" err="1" smtClean="0"/>
              <a:t>Jiawei</a:t>
            </a:r>
            <a:r>
              <a:rPr lang="en-US" altLang="zh-CN" dirty="0" smtClean="0"/>
              <a:t> Han (UIUC)</a:t>
            </a:r>
            <a:endParaRPr lang="zh-CN" altLang="en-US" dirty="0" smtClean="0"/>
          </a:p>
          <a:p>
            <a:r>
              <a:rPr lang="en-US" altLang="zh-CN" dirty="0">
                <a:hlinkClick r:id="rId3"/>
              </a:rPr>
              <a:t>http://</a:t>
            </a:r>
            <a:r>
              <a:rPr lang="en-US" altLang="zh-CN" dirty="0" smtClean="0">
                <a:hlinkClick r:id="rId3"/>
              </a:rPr>
              <a:t>www.meng-jiang.com/tutorial-cikm16.html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710" y="6379981"/>
            <a:ext cx="57140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Tutorial in CIKM 2016, October 24, Indianapolis, IN</a:t>
            </a:r>
            <a:endParaRPr lang="en-US" sz="2000" i="1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1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Serious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Weibo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767" y="2036972"/>
            <a:ext cx="6400800" cy="212237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336274" y="4380120"/>
            <a:ext cx="69497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Experience-driven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approaches: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features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8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#hashtags,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#URLs</a:t>
            </a:r>
            <a:r>
              <a:rPr lang="is-IS" altLang="zh-CN" sz="2800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Rectangle 7"/>
          <p:cNvSpPr/>
          <p:nvPr/>
        </p:nvSpPr>
        <p:spPr>
          <a:xfrm rot="21012216">
            <a:off x="6168447" y="49336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×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819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18" y="180981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27874" y="187841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100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13" y="1810799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3711" y="1878412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1,000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9" name="直接箭头连接符 9"/>
          <p:cNvCxnSpPr>
            <a:endCxn id="5" idx="1"/>
          </p:cNvCxnSpPr>
          <p:nvPr/>
        </p:nvCxnSpPr>
        <p:spPr>
          <a:xfrm>
            <a:off x="2540509" y="2169817"/>
            <a:ext cx="157830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27874" y="269426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1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1" name="直接箭头连接符 31"/>
          <p:cNvCxnSpPr>
            <a:endCxn id="14" idx="1"/>
          </p:cNvCxnSpPr>
          <p:nvPr/>
        </p:nvCxnSpPr>
        <p:spPr>
          <a:xfrm flipV="1">
            <a:off x="2460323" y="2169817"/>
            <a:ext cx="1658495" cy="83311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937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64" y="3479024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23711" y="2710548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</a:t>
            </a:r>
            <a:r>
              <a:rPr lang="en-US" altLang="zh-CN" sz="3200" dirty="0">
                <a:latin typeface="Times" charset="0"/>
                <a:ea typeface="Times" charset="0"/>
                <a:cs typeface="Times" charset="0"/>
                <a:sym typeface="Symbol"/>
              </a:rPr>
              <a:t>5</a:t>
            </a:r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</a:rPr>
              <a:t>,000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264293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3469770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7873" y="3499070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….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3711" y="3586244"/>
            <a:ext cx="1026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latin typeface="Times" charset="0"/>
                <a:ea typeface="Times" charset="0"/>
                <a:cs typeface="Times" charset="0"/>
                <a:sym typeface="Symbol"/>
              </a:rPr>
              <a:t> ….</a:t>
            </a:r>
            <a:endParaRPr lang="zh-CN" altLang="en-US" sz="32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9" name="直接箭头连接符 50"/>
          <p:cNvCxnSpPr/>
          <p:nvPr/>
        </p:nvCxnSpPr>
        <p:spPr>
          <a:xfrm>
            <a:off x="2460323" y="3790990"/>
            <a:ext cx="152965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52"/>
          <p:cNvCxnSpPr/>
          <p:nvPr/>
        </p:nvCxnSpPr>
        <p:spPr>
          <a:xfrm>
            <a:off x="2460323" y="3002936"/>
            <a:ext cx="1587348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55"/>
          <p:cNvCxnSpPr>
            <a:endCxn id="14" idx="1"/>
          </p:cNvCxnSpPr>
          <p:nvPr/>
        </p:nvCxnSpPr>
        <p:spPr>
          <a:xfrm flipV="1">
            <a:off x="2460323" y="2169817"/>
            <a:ext cx="1658495" cy="162117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540509" y="1424686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mtClean="0">
                <a:solidFill>
                  <a:srgbClr val="011C9A"/>
                </a:solidFill>
                <a:latin typeface="Times" charset="0"/>
                <a:ea typeface="Times" charset="0"/>
                <a:cs typeface="Times" charset="0"/>
              </a:rPr>
              <a:t>Follow</a:t>
            </a:r>
            <a:endParaRPr lang="en-US" sz="3200">
              <a:solidFill>
                <a:srgbClr val="011C9A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Jiang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Inferring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from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Connectivity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Pattern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Networks.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PAKDD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2014.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51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3" name="Content Placeholder 11"/>
          <p:cNvPicPr>
            <a:picLocks noChangeAspect="1"/>
          </p:cNvPicPr>
          <p:nvPr/>
        </p:nvPicPr>
        <p:blipFill rotWithShape="1">
          <a:blip r:embed="rId2"/>
          <a:srcRect t="315" b="-279"/>
          <a:stretch/>
        </p:blipFill>
        <p:spPr>
          <a:xfrm>
            <a:off x="1847325" y="3680843"/>
            <a:ext cx="2001187" cy="2000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5" y="1424686"/>
            <a:ext cx="3444406" cy="18494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9" y="3680843"/>
            <a:ext cx="1964258" cy="2000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8" y="3680842"/>
            <a:ext cx="494675" cy="3517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13" y="4032611"/>
            <a:ext cx="344775" cy="2451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8" y="4268381"/>
            <a:ext cx="216165" cy="153717"/>
          </a:xfrm>
          <a:prstGeom prst="rect">
            <a:avLst/>
          </a:prstGeom>
        </p:spPr>
      </p:pic>
      <p:sp>
        <p:nvSpPr>
          <p:cNvPr id="28" name="矩形 48"/>
          <p:cNvSpPr/>
          <p:nvPr/>
        </p:nvSpPr>
        <p:spPr>
          <a:xfrm>
            <a:off x="5937438" y="3680840"/>
            <a:ext cx="1964259" cy="20005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0" y="4221399"/>
            <a:ext cx="13131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Times" charset="0"/>
                <a:ea typeface="Times" charset="0"/>
                <a:cs typeface="Times" charset="0"/>
              </a:rPr>
              <a:t>Given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084585" y="4221399"/>
            <a:ext cx="16722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Times" charset="0"/>
                <a:ea typeface="Times" charset="0"/>
                <a:cs typeface="Times" charset="0"/>
              </a:rPr>
              <a:t>Reorder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5154" y="2092617"/>
            <a:ext cx="11432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Seed</a:t>
            </a:r>
            <a:r>
              <a:rPr lang="en-US" altLang="zh-CN" sz="32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</a:t>
            </a:r>
            <a:endParaRPr lang="en-US" sz="32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185154" y="2751680"/>
            <a:ext cx="511604" cy="1070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0"/>
          </p:cNvCxnSpPr>
          <p:nvPr/>
        </p:nvCxnSpPr>
        <p:spPr>
          <a:xfrm flipH="1">
            <a:off x="6604501" y="2751680"/>
            <a:ext cx="172387" cy="1280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  <a:endCxn id="27" idx="2"/>
          </p:cNvCxnSpPr>
          <p:nvPr/>
        </p:nvCxnSpPr>
        <p:spPr>
          <a:xfrm>
            <a:off x="6756785" y="2677392"/>
            <a:ext cx="128186" cy="1744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05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SVD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Reminder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1" name="笑脸 20"/>
          <p:cNvSpPr/>
          <p:nvPr/>
        </p:nvSpPr>
        <p:spPr>
          <a:xfrm>
            <a:off x="315035" y="2127057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2" name="笑脸 21"/>
          <p:cNvSpPr/>
          <p:nvPr/>
        </p:nvSpPr>
        <p:spPr>
          <a:xfrm>
            <a:off x="571179" y="2756424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3" name="笑脸 22"/>
          <p:cNvSpPr/>
          <p:nvPr/>
        </p:nvSpPr>
        <p:spPr>
          <a:xfrm>
            <a:off x="1464576" y="27564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4" name="笑脸 23"/>
          <p:cNvSpPr/>
          <p:nvPr/>
        </p:nvSpPr>
        <p:spPr>
          <a:xfrm>
            <a:off x="315035" y="341645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5" name="直接箭头连接符 24"/>
          <p:cNvCxnSpPr/>
          <p:nvPr/>
        </p:nvCxnSpPr>
        <p:spPr>
          <a:xfrm>
            <a:off x="531035" y="2235057"/>
            <a:ext cx="965173" cy="55299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25"/>
          <p:cNvCxnSpPr/>
          <p:nvPr/>
        </p:nvCxnSpPr>
        <p:spPr>
          <a:xfrm>
            <a:off x="787179" y="2864424"/>
            <a:ext cx="67739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26"/>
          <p:cNvCxnSpPr/>
          <p:nvPr/>
        </p:nvCxnSpPr>
        <p:spPr>
          <a:xfrm flipV="1">
            <a:off x="531035" y="2940792"/>
            <a:ext cx="965173" cy="583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27"/>
          <p:cNvCxnSpPr/>
          <p:nvPr/>
        </p:nvCxnSpPr>
        <p:spPr>
          <a:xfrm flipH="1">
            <a:off x="423035" y="2972424"/>
            <a:ext cx="256144" cy="444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28"/>
          <p:cNvCxnSpPr/>
          <p:nvPr/>
        </p:nvCxnSpPr>
        <p:spPr>
          <a:xfrm>
            <a:off x="423035" y="2343057"/>
            <a:ext cx="0" cy="10733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29"/>
          <p:cNvCxnSpPr/>
          <p:nvPr/>
        </p:nvCxnSpPr>
        <p:spPr>
          <a:xfrm>
            <a:off x="1097717" y="3740451"/>
            <a:ext cx="79698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097717" y="3371119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0" y="4116563"/>
            <a:ext cx="2195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Graph Structure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3" name="矩形 6"/>
          <p:cNvSpPr/>
          <p:nvPr/>
        </p:nvSpPr>
        <p:spPr>
          <a:xfrm>
            <a:off x="3243592" y="2695762"/>
            <a:ext cx="1440000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4" name="矩形 7"/>
          <p:cNvSpPr/>
          <p:nvPr/>
        </p:nvSpPr>
        <p:spPr>
          <a:xfrm>
            <a:off x="4023115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5" name="矩形 8"/>
          <p:cNvSpPr/>
          <p:nvPr/>
        </p:nvSpPr>
        <p:spPr>
          <a:xfrm>
            <a:off x="4023115" y="276072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6" name="矩形 9"/>
          <p:cNvSpPr/>
          <p:nvPr/>
        </p:nvSpPr>
        <p:spPr>
          <a:xfrm>
            <a:off x="4349090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7" name="矩形 10"/>
          <p:cNvSpPr/>
          <p:nvPr/>
        </p:nvSpPr>
        <p:spPr>
          <a:xfrm>
            <a:off x="4349090" y="275679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8" name="矩形 11"/>
          <p:cNvSpPr/>
          <p:nvPr/>
        </p:nvSpPr>
        <p:spPr>
          <a:xfrm>
            <a:off x="3693960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9" name="笑脸 12"/>
          <p:cNvSpPr/>
          <p:nvPr/>
        </p:nvSpPr>
        <p:spPr>
          <a:xfrm>
            <a:off x="3315772" y="2327112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0" name="笑脸 13"/>
          <p:cNvSpPr/>
          <p:nvPr/>
        </p:nvSpPr>
        <p:spPr>
          <a:xfrm>
            <a:off x="3675984" y="2327112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1" name="笑脸 14"/>
          <p:cNvSpPr/>
          <p:nvPr/>
        </p:nvSpPr>
        <p:spPr>
          <a:xfrm>
            <a:off x="4023115" y="2327112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2" name="笑脸 15"/>
          <p:cNvSpPr/>
          <p:nvPr/>
        </p:nvSpPr>
        <p:spPr>
          <a:xfrm>
            <a:off x="4356197" y="2327112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3" name="笑脸 16"/>
          <p:cNvSpPr/>
          <p:nvPr/>
        </p:nvSpPr>
        <p:spPr>
          <a:xfrm>
            <a:off x="2955560" y="2781961"/>
            <a:ext cx="216000" cy="216000"/>
          </a:xfrm>
          <a:prstGeom prst="smileyFac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4" name="笑脸 17"/>
          <p:cNvSpPr/>
          <p:nvPr/>
        </p:nvSpPr>
        <p:spPr>
          <a:xfrm>
            <a:off x="2955560" y="3130868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5" name="笑脸 18"/>
          <p:cNvSpPr/>
          <p:nvPr/>
        </p:nvSpPr>
        <p:spPr>
          <a:xfrm>
            <a:off x="2955560" y="3469126"/>
            <a:ext cx="216000" cy="216000"/>
          </a:xfrm>
          <a:prstGeom prst="smileyFac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6" name="笑脸 19"/>
          <p:cNvSpPr/>
          <p:nvPr/>
        </p:nvSpPr>
        <p:spPr>
          <a:xfrm>
            <a:off x="2955560" y="3793125"/>
            <a:ext cx="216000" cy="216000"/>
          </a:xfrm>
          <a:prstGeom prst="smileyFac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2757172" y="4114705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482742" y="192700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2187807" y="3209656"/>
            <a:ext cx="1081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0" name="矩形 37"/>
          <p:cNvSpPr/>
          <p:nvPr/>
        </p:nvSpPr>
        <p:spPr>
          <a:xfrm>
            <a:off x="3315772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1" name="矩形 38"/>
          <p:cNvSpPr/>
          <p:nvPr/>
        </p:nvSpPr>
        <p:spPr>
          <a:xfrm>
            <a:off x="4023115" y="375324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2" name="矩形 40"/>
          <p:cNvSpPr/>
          <p:nvPr/>
        </p:nvSpPr>
        <p:spPr>
          <a:xfrm>
            <a:off x="3266742" y="2751444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3" name="矩形 41"/>
          <p:cNvSpPr/>
          <p:nvPr/>
        </p:nvSpPr>
        <p:spPr>
          <a:xfrm>
            <a:off x="3591083" y="3022868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4" name="矩形 42"/>
          <p:cNvSpPr/>
          <p:nvPr/>
        </p:nvSpPr>
        <p:spPr>
          <a:xfrm>
            <a:off x="3939088" y="3334507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5" name="矩形 43"/>
          <p:cNvSpPr/>
          <p:nvPr/>
        </p:nvSpPr>
        <p:spPr>
          <a:xfrm>
            <a:off x="4349090" y="3703839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Times" charset="0"/>
                <a:ea typeface="Times" charset="0"/>
                <a:cs typeface="Times" charset="0"/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6" name="矩形 76"/>
          <p:cNvSpPr/>
          <p:nvPr/>
        </p:nvSpPr>
        <p:spPr>
          <a:xfrm>
            <a:off x="3882965" y="2711224"/>
            <a:ext cx="851383" cy="839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466704" y="3233780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8" name="矩形 77"/>
          <p:cNvSpPr/>
          <p:nvPr/>
        </p:nvSpPr>
        <p:spPr>
          <a:xfrm>
            <a:off x="3250635" y="3334507"/>
            <a:ext cx="772480" cy="41874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3377548" y="3655976"/>
            <a:ext cx="31465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3" name="矩形 22"/>
          <p:cNvSpPr/>
          <p:nvPr/>
        </p:nvSpPr>
        <p:spPr>
          <a:xfrm>
            <a:off x="6052862" y="2647414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4" name="矩形 23"/>
          <p:cNvSpPr/>
          <p:nvPr/>
        </p:nvSpPr>
        <p:spPr>
          <a:xfrm>
            <a:off x="6650948" y="2649673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5" name="矩形 24"/>
          <p:cNvSpPr/>
          <p:nvPr/>
        </p:nvSpPr>
        <p:spPr>
          <a:xfrm rot="16200000">
            <a:off x="7699918" y="2209922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6" name="笑脸 25"/>
          <p:cNvSpPr/>
          <p:nvPr/>
        </p:nvSpPr>
        <p:spPr>
          <a:xfrm>
            <a:off x="5755702" y="274010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7" name="笑脸 26"/>
          <p:cNvSpPr/>
          <p:nvPr/>
        </p:nvSpPr>
        <p:spPr>
          <a:xfrm>
            <a:off x="5755702" y="3089011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8" name="笑脸 27"/>
          <p:cNvSpPr/>
          <p:nvPr/>
        </p:nvSpPr>
        <p:spPr>
          <a:xfrm>
            <a:off x="5755702" y="3427269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笑脸 28"/>
          <p:cNvSpPr/>
          <p:nvPr/>
        </p:nvSpPr>
        <p:spPr>
          <a:xfrm>
            <a:off x="5755702" y="3751268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笑脸 29"/>
          <p:cNvSpPr/>
          <p:nvPr/>
        </p:nvSpPr>
        <p:spPr>
          <a:xfrm>
            <a:off x="7278815" y="235772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笑脸 30"/>
          <p:cNvSpPr/>
          <p:nvPr/>
        </p:nvSpPr>
        <p:spPr>
          <a:xfrm>
            <a:off x="7639027" y="235772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笑脸 31"/>
          <p:cNvSpPr/>
          <p:nvPr/>
        </p:nvSpPr>
        <p:spPr>
          <a:xfrm>
            <a:off x="7986158" y="23577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笑脸 32"/>
          <p:cNvSpPr/>
          <p:nvPr/>
        </p:nvSpPr>
        <p:spPr>
          <a:xfrm>
            <a:off x="8319240" y="235772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7411573" y="1957614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4981603" y="3144402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6101887" y="2740104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7" name="矩形 39"/>
          <p:cNvSpPr/>
          <p:nvPr/>
        </p:nvSpPr>
        <p:spPr>
          <a:xfrm>
            <a:off x="6101887" y="3072639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8" name="矩形 40"/>
          <p:cNvSpPr/>
          <p:nvPr/>
        </p:nvSpPr>
        <p:spPr>
          <a:xfrm>
            <a:off x="6092530" y="3410216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9" name="矩形 41"/>
          <p:cNvSpPr/>
          <p:nvPr/>
        </p:nvSpPr>
        <p:spPr>
          <a:xfrm>
            <a:off x="6092530" y="372583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0" name="矩形 42"/>
          <p:cNvSpPr/>
          <p:nvPr/>
        </p:nvSpPr>
        <p:spPr>
          <a:xfrm rot="16200000">
            <a:off x="8009663" y="2675077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1" name="矩形 43"/>
          <p:cNvSpPr/>
          <p:nvPr/>
        </p:nvSpPr>
        <p:spPr>
          <a:xfrm rot="16200000">
            <a:off x="8342939" y="2675272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2" name="矩形 44"/>
          <p:cNvSpPr/>
          <p:nvPr/>
        </p:nvSpPr>
        <p:spPr>
          <a:xfrm rot="16200000">
            <a:off x="7337498" y="2675933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3" name="矩形 45"/>
          <p:cNvSpPr/>
          <p:nvPr/>
        </p:nvSpPr>
        <p:spPr>
          <a:xfrm rot="16200000">
            <a:off x="7672726" y="2671903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 rot="2308066">
            <a:off x="6750149" y="266751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6304764" y="3423266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6" name="矩形 52"/>
          <p:cNvSpPr/>
          <p:nvPr/>
        </p:nvSpPr>
        <p:spPr>
          <a:xfrm>
            <a:off x="6334359" y="3721819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矩形 53"/>
          <p:cNvSpPr/>
          <p:nvPr/>
        </p:nvSpPr>
        <p:spPr>
          <a:xfrm>
            <a:off x="6334359" y="307744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8" name="矩形 54"/>
          <p:cNvSpPr/>
          <p:nvPr/>
        </p:nvSpPr>
        <p:spPr>
          <a:xfrm>
            <a:off x="6334359" y="2740104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9" name="矩形 55"/>
          <p:cNvSpPr/>
          <p:nvPr/>
        </p:nvSpPr>
        <p:spPr>
          <a:xfrm rot="16200000">
            <a:off x="7346420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0" name="矩形 56"/>
          <p:cNvSpPr/>
          <p:nvPr/>
        </p:nvSpPr>
        <p:spPr>
          <a:xfrm rot="16200000">
            <a:off x="7678536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1" name="矩形 57"/>
          <p:cNvSpPr/>
          <p:nvPr/>
        </p:nvSpPr>
        <p:spPr>
          <a:xfrm>
            <a:off x="7986158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2" name="矩形 58"/>
          <p:cNvSpPr/>
          <p:nvPr/>
        </p:nvSpPr>
        <p:spPr>
          <a:xfrm>
            <a:off x="8319239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951117" y="2281487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8447863" y="2739960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191302" y="4114704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SVD: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A=USV</a:t>
            </a:r>
            <a:r>
              <a:rPr lang="en-US" altLang="zh-CN" sz="24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</a:p>
        </p:txBody>
      </p:sp>
      <p:sp>
        <p:nvSpPr>
          <p:cNvPr id="245" name="矩形 48"/>
          <p:cNvSpPr/>
          <p:nvPr/>
        </p:nvSpPr>
        <p:spPr>
          <a:xfrm>
            <a:off x="47113" y="1986043"/>
            <a:ext cx="226118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6" name="矩形 48"/>
          <p:cNvSpPr/>
          <p:nvPr/>
        </p:nvSpPr>
        <p:spPr>
          <a:xfrm>
            <a:off x="2478692" y="1957452"/>
            <a:ext cx="272546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7" name="矩形 48"/>
          <p:cNvSpPr/>
          <p:nvPr/>
        </p:nvSpPr>
        <p:spPr>
          <a:xfrm>
            <a:off x="5354140" y="1957452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18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Representation: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93" name="矩形 22"/>
          <p:cNvSpPr/>
          <p:nvPr/>
        </p:nvSpPr>
        <p:spPr>
          <a:xfrm>
            <a:off x="1093126" y="2197010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4" name="矩形 23"/>
          <p:cNvSpPr/>
          <p:nvPr/>
        </p:nvSpPr>
        <p:spPr>
          <a:xfrm>
            <a:off x="1691212" y="2199269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5" name="矩形 24"/>
          <p:cNvSpPr/>
          <p:nvPr/>
        </p:nvSpPr>
        <p:spPr>
          <a:xfrm rot="16200000">
            <a:off x="2740182" y="1759518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6" name="笑脸 25"/>
          <p:cNvSpPr/>
          <p:nvPr/>
        </p:nvSpPr>
        <p:spPr>
          <a:xfrm>
            <a:off x="795966" y="228970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7" name="笑脸 26"/>
          <p:cNvSpPr/>
          <p:nvPr/>
        </p:nvSpPr>
        <p:spPr>
          <a:xfrm>
            <a:off x="795966" y="2638607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8" name="笑脸 27"/>
          <p:cNvSpPr/>
          <p:nvPr/>
        </p:nvSpPr>
        <p:spPr>
          <a:xfrm>
            <a:off x="795966" y="297686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9" name="笑脸 28"/>
          <p:cNvSpPr/>
          <p:nvPr/>
        </p:nvSpPr>
        <p:spPr>
          <a:xfrm>
            <a:off x="795966" y="330086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0" name="笑脸 29"/>
          <p:cNvSpPr/>
          <p:nvPr/>
        </p:nvSpPr>
        <p:spPr>
          <a:xfrm>
            <a:off x="2319079" y="190732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1" name="笑脸 30"/>
          <p:cNvSpPr/>
          <p:nvPr/>
        </p:nvSpPr>
        <p:spPr>
          <a:xfrm>
            <a:off x="2679291" y="1907320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2" name="笑脸 31"/>
          <p:cNvSpPr/>
          <p:nvPr/>
        </p:nvSpPr>
        <p:spPr>
          <a:xfrm>
            <a:off x="3026422" y="1907320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3" name="笑脸 32"/>
          <p:cNvSpPr/>
          <p:nvPr/>
        </p:nvSpPr>
        <p:spPr>
          <a:xfrm>
            <a:off x="3359504" y="190732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2451837" y="150721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21867" y="2693998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follower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1142151" y="2289700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7" name="矩形 39"/>
          <p:cNvSpPr/>
          <p:nvPr/>
        </p:nvSpPr>
        <p:spPr>
          <a:xfrm>
            <a:off x="1142151" y="2622235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8" name="矩形 40"/>
          <p:cNvSpPr/>
          <p:nvPr/>
        </p:nvSpPr>
        <p:spPr>
          <a:xfrm>
            <a:off x="1132794" y="2959812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9" name="矩形 41"/>
          <p:cNvSpPr/>
          <p:nvPr/>
        </p:nvSpPr>
        <p:spPr>
          <a:xfrm>
            <a:off x="1132794" y="327542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0" name="矩形 42"/>
          <p:cNvSpPr/>
          <p:nvPr/>
        </p:nvSpPr>
        <p:spPr>
          <a:xfrm rot="16200000">
            <a:off x="3049927" y="2224673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1" name="矩形 43"/>
          <p:cNvSpPr/>
          <p:nvPr/>
        </p:nvSpPr>
        <p:spPr>
          <a:xfrm rot="16200000">
            <a:off x="3383203" y="2224868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2" name="矩形 44"/>
          <p:cNvSpPr/>
          <p:nvPr/>
        </p:nvSpPr>
        <p:spPr>
          <a:xfrm rot="16200000">
            <a:off x="2377762" y="2225529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3" name="矩形 45"/>
          <p:cNvSpPr/>
          <p:nvPr/>
        </p:nvSpPr>
        <p:spPr>
          <a:xfrm rot="16200000">
            <a:off x="2712990" y="2221499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 rot="2308066">
            <a:off x="1790413" y="2217113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…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1345028" y="2972862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6" name="矩形 52"/>
          <p:cNvSpPr/>
          <p:nvPr/>
        </p:nvSpPr>
        <p:spPr>
          <a:xfrm>
            <a:off x="1374623" y="3271415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7" name="矩形 53"/>
          <p:cNvSpPr/>
          <p:nvPr/>
        </p:nvSpPr>
        <p:spPr>
          <a:xfrm>
            <a:off x="1374623" y="262703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8" name="矩形 54"/>
          <p:cNvSpPr/>
          <p:nvPr/>
        </p:nvSpPr>
        <p:spPr>
          <a:xfrm>
            <a:off x="1374623" y="2289700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9" name="矩形 55"/>
          <p:cNvSpPr/>
          <p:nvPr/>
        </p:nvSpPr>
        <p:spPr>
          <a:xfrm rot="16200000">
            <a:off x="2386684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0" name="矩形 56"/>
          <p:cNvSpPr/>
          <p:nvPr/>
        </p:nvSpPr>
        <p:spPr>
          <a:xfrm rot="16200000">
            <a:off x="2718800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1" name="矩形 57"/>
          <p:cNvSpPr/>
          <p:nvPr/>
        </p:nvSpPr>
        <p:spPr>
          <a:xfrm>
            <a:off x="3026422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2" name="矩形 58"/>
          <p:cNvSpPr/>
          <p:nvPr/>
        </p:nvSpPr>
        <p:spPr>
          <a:xfrm>
            <a:off x="3359503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991381" y="1831083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3488127" y="2289556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231566" y="3664300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SVD: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A=USV</a:t>
            </a:r>
            <a:r>
              <a:rPr lang="en-US" altLang="zh-CN" sz="2400" baseline="30000" dirty="0" smtClean="0">
                <a:latin typeface="Times" charset="0"/>
                <a:ea typeface="Times" charset="0"/>
                <a:cs typeface="Times" charset="0"/>
              </a:rPr>
              <a:t>T</a:t>
            </a:r>
          </a:p>
        </p:txBody>
      </p:sp>
      <p:cxnSp>
        <p:nvCxnSpPr>
          <p:cNvPr id="77" name="直接箭头连接符 60"/>
          <p:cNvCxnSpPr/>
          <p:nvPr/>
        </p:nvCxnSpPr>
        <p:spPr>
          <a:xfrm flipV="1">
            <a:off x="5768078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61"/>
          <p:cNvCxnSpPr/>
          <p:nvPr/>
        </p:nvCxnSpPr>
        <p:spPr>
          <a:xfrm>
            <a:off x="5768078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79085" y="469567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1659" y="365748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1" name="直接箭头连接符 64"/>
          <p:cNvCxnSpPr/>
          <p:nvPr/>
        </p:nvCxnSpPr>
        <p:spPr>
          <a:xfrm flipV="1">
            <a:off x="7298559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65"/>
          <p:cNvCxnSpPr/>
          <p:nvPr/>
        </p:nvCxnSpPr>
        <p:spPr>
          <a:xfrm>
            <a:off x="7298559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309566" y="469567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000" b="1" baseline="-25000" dirty="0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862140" y="365748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V</a:t>
            </a:r>
            <a:r>
              <a:rPr lang="en-US" altLang="zh-CN" sz="2000" b="1" baseline="-25000" dirty="0" smtClean="0">
                <a:solidFill>
                  <a:srgbClr val="FF66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5" name="笑脸 68"/>
          <p:cNvSpPr/>
          <p:nvPr/>
        </p:nvSpPr>
        <p:spPr>
          <a:xfrm>
            <a:off x="6598720" y="458767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6" name="笑脸 69"/>
          <p:cNvSpPr/>
          <p:nvPr/>
        </p:nvSpPr>
        <p:spPr>
          <a:xfrm>
            <a:off x="6295305" y="458767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7" name="笑脸 70"/>
          <p:cNvSpPr/>
          <p:nvPr/>
        </p:nvSpPr>
        <p:spPr>
          <a:xfrm>
            <a:off x="5819846" y="45876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8" name="笑脸 71"/>
          <p:cNvSpPr/>
          <p:nvPr/>
        </p:nvSpPr>
        <p:spPr>
          <a:xfrm>
            <a:off x="5819846" y="3812448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9" name="笑脸 72"/>
          <p:cNvSpPr/>
          <p:nvPr/>
        </p:nvSpPr>
        <p:spPr>
          <a:xfrm>
            <a:off x="8107769" y="463731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0" name="笑脸 73"/>
          <p:cNvSpPr/>
          <p:nvPr/>
        </p:nvSpPr>
        <p:spPr>
          <a:xfrm>
            <a:off x="7619177" y="46320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1" name="笑脸 74"/>
          <p:cNvSpPr/>
          <p:nvPr/>
        </p:nvSpPr>
        <p:spPr>
          <a:xfrm>
            <a:off x="7358406" y="3812448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2" name="笑脸 75"/>
          <p:cNvSpPr/>
          <p:nvPr/>
        </p:nvSpPr>
        <p:spPr>
          <a:xfrm>
            <a:off x="7358395" y="4090222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604794" y="5289205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“Spectral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Plot”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431132" y="31958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Pairs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singular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vectors:</a:t>
            </a:r>
          </a:p>
        </p:txBody>
      </p:sp>
      <p:sp>
        <p:nvSpPr>
          <p:cNvPr id="95" name="矩形 48"/>
          <p:cNvSpPr/>
          <p:nvPr/>
        </p:nvSpPr>
        <p:spPr>
          <a:xfrm>
            <a:off x="427121" y="1559444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6" name="矩形 48"/>
          <p:cNvSpPr/>
          <p:nvPr/>
        </p:nvSpPr>
        <p:spPr>
          <a:xfrm>
            <a:off x="4420193" y="3192865"/>
            <a:ext cx="4316119" cy="255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7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8" y="3046107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69" y="2947329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455017" y="2485664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64126" y="2485664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5170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lockstep: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“Rays”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0" y="3021886"/>
            <a:ext cx="8640000" cy="267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95234" y="232850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4343" y="232850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7831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Non-overlapping: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density,</a:t>
            </a:r>
            <a:r>
              <a:rPr lang="zh-CN" altLang="en-US" dirty="0" smtClean="0"/>
              <a:t> </a:t>
            </a:r>
            <a:r>
              <a:rPr lang="en-US" altLang="zh-CN" dirty="0" smtClean="0"/>
              <a:t>Elongation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195234" y="231263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4343" y="231263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58418"/>
            <a:ext cx="8255398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18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Non-overlapping: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Camouflage/Fame,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Tilting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20283" y="2253549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9392" y="2253549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41" y="2956738"/>
            <a:ext cx="7297345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848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/>
              <a:t>O</a:t>
            </a:r>
            <a:r>
              <a:rPr lang="en-US" altLang="zh-CN" dirty="0" smtClean="0"/>
              <a:t>verlapping: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“Staircase”,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“Pearls”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95234" y="2143613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Adjacency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343" y="2143613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5278"/>
            <a:ext cx="91440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16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4000" dirty="0" smtClean="0"/>
              <a:t>I.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Mining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behavior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networks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with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social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and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spatiotemporal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contexts</a:t>
            </a:r>
            <a:endParaRPr lang="en-US" sz="2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I.2.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Suspicious</a:t>
            </a:r>
            <a:r>
              <a:rPr lang="zh-CN" altLang="en-US" sz="3200" dirty="0" smtClean="0"/>
              <a:t> </a:t>
            </a:r>
            <a:r>
              <a:rPr lang="en-US" altLang="zh-CN" sz="3200" dirty="0"/>
              <a:t>b</a:t>
            </a:r>
            <a:r>
              <a:rPr lang="en-US" altLang="zh-CN" sz="3200" dirty="0" smtClean="0"/>
              <a:t>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detection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Algorithm: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Reading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err="1" smtClean="0"/>
              <a:t>LockInfer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31" y="2152188"/>
            <a:ext cx="6648138" cy="38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10788" y="1424686"/>
            <a:ext cx="1919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Spectral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Subspace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7235" y="1409067"/>
            <a:ext cx="22765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Polar</a:t>
            </a:r>
            <a:r>
              <a:rPr lang="zh-CN" altLang="en-US" sz="24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Coordinate</a:t>
            </a:r>
            <a:endParaRPr lang="en-US" altLang="zh-CN" sz="2400" dirty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Transform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47763" y="1674904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Histograms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751933" y="6165548"/>
            <a:ext cx="5640134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High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precision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but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low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recall!!!</a:t>
            </a:r>
            <a:endParaRPr lang="en-US" sz="32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36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Out-Degree</a:t>
            </a:r>
            <a:r>
              <a:rPr lang="zh-CN" altLang="en-US" smtClean="0"/>
              <a:t> </a:t>
            </a:r>
            <a:r>
              <a:rPr lang="en-US" altLang="zh-CN" smtClean="0"/>
              <a:t>Distributions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b="1" dirty="0" smtClean="0"/>
              <a:t>Power-law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distribution</a:t>
            </a:r>
            <a:r>
              <a:rPr lang="zh-CN" altLang="en-US" sz="2400" b="1" dirty="0" smtClean="0"/>
              <a:t> </a:t>
            </a:r>
            <a:r>
              <a:rPr lang="en-US" altLang="zh-CN" sz="2400" dirty="0" smtClean="0"/>
              <a:t>[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SIGCOMM;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Broder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Computer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Networks;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Chung</a:t>
            </a:r>
            <a:r>
              <a:rPr lang="zh-CN" altLang="en-US" sz="2400" dirty="0" smtClean="0"/>
              <a:t> </a:t>
            </a:r>
            <a:r>
              <a:rPr lang="en-US" altLang="zh-CN" sz="2400" i="1" dirty="0" smtClean="0"/>
              <a:t>et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al</a:t>
            </a:r>
            <a:r>
              <a:rPr lang="en-US" altLang="zh-CN" sz="2400" dirty="0" smtClean="0"/>
              <a:t>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PNAS]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70" y="3431264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533250" y="5571133"/>
            <a:ext cx="3365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[</a:t>
            </a:r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konect.uni-koblenz.de/networks/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]</a:t>
            </a:r>
          </a:p>
        </p:txBody>
      </p:sp>
      <p:pic>
        <p:nvPicPr>
          <p:cNvPr id="8" name="Picture 7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179" y="3412483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097" y="3431264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44466" y="2736134"/>
          <a:ext cx="8444934" cy="28349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5841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DBLP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Author</a:t>
                      </a:r>
                      <a:r>
                        <a:rPr lang="en-US" altLang="zh-CN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-publication</a:t>
                      </a:r>
                      <a:endParaRPr lang="zh-CN" altLang="en-US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Flickr</a:t>
                      </a:r>
                      <a:endParaRPr lang="zh-CN" altLang="en-US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r>
                        <a:rPr lang="en-US" altLang="zh-CN" b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-user</a:t>
                      </a:r>
                      <a:endParaRPr lang="zh-CN" altLang="en-US" b="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2176580">
                <a:tc>
                  <a:txBody>
                    <a:bodyPr/>
                    <a:lstStyle/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en-US" altLang="zh-CN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784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9708"/>
            <a:ext cx="4680000" cy="4680000"/>
          </a:xfrm>
          <a:prstGeom prst="rect">
            <a:avLst/>
          </a:prstGeom>
        </p:spPr>
      </p:pic>
      <p:cxnSp>
        <p:nvCxnSpPr>
          <p:cNvPr id="8" name="Straight Connector 10"/>
          <p:cNvCxnSpPr/>
          <p:nvPr/>
        </p:nvCxnSpPr>
        <p:spPr>
          <a:xfrm>
            <a:off x="2356019" y="3162034"/>
            <a:ext cx="900254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2356019" y="2585889"/>
            <a:ext cx="900254" cy="6387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>
            <a:off x="2924810" y="2592276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4"/>
          <p:cNvSpPr/>
          <p:nvPr/>
        </p:nvSpPr>
        <p:spPr>
          <a:xfrm>
            <a:off x="3255843" y="290051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5"/>
          <p:cNvSpPr/>
          <p:nvPr/>
        </p:nvSpPr>
        <p:spPr>
          <a:xfrm>
            <a:off x="3287684" y="229645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3" name="Straight Connector 16"/>
          <p:cNvCxnSpPr/>
          <p:nvPr/>
        </p:nvCxnSpPr>
        <p:spPr>
          <a:xfrm flipH="1">
            <a:off x="2344271" y="3267110"/>
            <a:ext cx="11748" cy="255922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2344271" y="5240614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5" name="Picture 2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98" y="1408045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23"/>
          <p:cNvSpPr/>
          <p:nvPr/>
        </p:nvSpPr>
        <p:spPr>
          <a:xfrm>
            <a:off x="1658207" y="1358603"/>
            <a:ext cx="11079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2009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04923" y="1401741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41M</a:t>
            </a:r>
            <a:endParaRPr lang="en-US" sz="32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18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17" y="2059708"/>
            <a:ext cx="4680000" cy="4680000"/>
          </a:xfrm>
          <a:prstGeom prst="rect">
            <a:avLst/>
          </a:prstGeom>
        </p:spPr>
      </p:pic>
      <p:cxnSp>
        <p:nvCxnSpPr>
          <p:cNvPr id="19" name="Straight Connector 5"/>
          <p:cNvCxnSpPr/>
          <p:nvPr/>
        </p:nvCxnSpPr>
        <p:spPr>
          <a:xfrm>
            <a:off x="7776130" y="3322033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"/>
          <p:cNvCxnSpPr/>
          <p:nvPr/>
        </p:nvCxnSpPr>
        <p:spPr>
          <a:xfrm>
            <a:off x="7734257" y="2901816"/>
            <a:ext cx="1247523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7"/>
          <p:cNvCxnSpPr/>
          <p:nvPr/>
        </p:nvCxnSpPr>
        <p:spPr>
          <a:xfrm>
            <a:off x="8358018" y="2872473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8"/>
          <p:cNvSpPr/>
          <p:nvPr/>
        </p:nvSpPr>
        <p:spPr>
          <a:xfrm>
            <a:off x="7824352" y="3355389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0.44M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Rectangle 9"/>
          <p:cNvSpPr/>
          <p:nvPr/>
        </p:nvSpPr>
        <p:spPr>
          <a:xfrm>
            <a:off x="7801619" y="2287698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1.91M</a:t>
            </a:r>
            <a:endParaRPr lang="en-US" sz="28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4" name="Straight Connector 10"/>
          <p:cNvCxnSpPr/>
          <p:nvPr/>
        </p:nvCxnSpPr>
        <p:spPr>
          <a:xfrm>
            <a:off x="7712650" y="3345058"/>
            <a:ext cx="0" cy="2481272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11"/>
          <p:cNvSpPr/>
          <p:nvPr/>
        </p:nvSpPr>
        <p:spPr>
          <a:xfrm>
            <a:off x="7712650" y="5241555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d=</a:t>
            </a:r>
            <a:r>
              <a:rPr lang="en-US" sz="28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64</a:t>
            </a:r>
            <a:endParaRPr lang="en-US" sz="28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33"/>
          <p:cNvSpPr/>
          <p:nvPr/>
        </p:nvSpPr>
        <p:spPr>
          <a:xfrm>
            <a:off x="5956995" y="1409357"/>
            <a:ext cx="108305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latin typeface="Times" charset="0"/>
                <a:ea typeface="Times" charset="0"/>
                <a:cs typeface="Times" charset="0"/>
              </a:rPr>
              <a:t>2011</a:t>
            </a:r>
            <a:endParaRPr lang="zh-CN" altLang="en-US" sz="36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Rectangle 15"/>
          <p:cNvSpPr/>
          <p:nvPr/>
        </p:nvSpPr>
        <p:spPr>
          <a:xfrm>
            <a:off x="7352326" y="1410708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117M</a:t>
            </a:r>
            <a:endParaRPr lang="en-US" sz="3200" b="1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pic>
        <p:nvPicPr>
          <p:cNvPr id="28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54" y="138332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Spikes!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8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2"/>
            <a:ext cx="4400550" cy="48849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zh-CN" altLang="en-US" dirty="0" smtClean="0"/>
              <a:t> </a:t>
            </a:r>
            <a:r>
              <a:rPr lang="en-US" altLang="zh-CN" dirty="0" smtClean="0"/>
              <a:t>[Kleinberg.</a:t>
            </a:r>
            <a:r>
              <a:rPr lang="zh-CN" altLang="en-US" dirty="0" smtClean="0"/>
              <a:t> </a:t>
            </a:r>
            <a:r>
              <a:rPr lang="en-US" altLang="zh-CN" dirty="0" smtClean="0"/>
              <a:t>JACM]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5606"/>
            <a:ext cx="4434840" cy="4434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5313109" y="1686162"/>
            <a:ext cx="295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President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Barack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Obama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997700" y="2065606"/>
            <a:ext cx="488950" cy="523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30155" y="4645262"/>
            <a:ext cx="14734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08750" y="4901256"/>
            <a:ext cx="488950" cy="323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8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530" y="2067895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Who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followees</a:t>
            </a:r>
            <a:r>
              <a:rPr lang="en-US" altLang="zh-CN" dirty="0" smtClean="0"/>
              <a:t>?</a:t>
            </a:r>
            <a:endParaRPr lang="zh-CN" altLang="en-US" dirty="0" smtClean="0"/>
          </a:p>
          <a:p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zh-CN" altLang="en-US" dirty="0" smtClean="0"/>
          </a:p>
          <a:p>
            <a:pPr lvl="1"/>
            <a:r>
              <a:rPr lang="en-US" altLang="zh-CN" sz="2800" b="1" dirty="0" smtClean="0"/>
              <a:t>Synchronized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Similar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with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each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other</a:t>
            </a:r>
            <a:endParaRPr lang="zh-CN" altLang="en-US" sz="2400" i="1" dirty="0"/>
          </a:p>
          <a:p>
            <a:pPr lvl="1"/>
            <a:r>
              <a:rPr lang="en-US" altLang="zh-CN" sz="2800" b="1" dirty="0" smtClean="0"/>
              <a:t>Abnormal</a:t>
            </a:r>
            <a:endParaRPr lang="zh-CN" altLang="en-US" sz="2800" b="1" dirty="0" smtClean="0"/>
          </a:p>
          <a:p>
            <a:pPr marL="0" indent="0">
              <a:buNone/>
            </a:pPr>
            <a:r>
              <a:rPr lang="en-US" altLang="zh-CN" sz="2400" i="1" dirty="0" smtClean="0"/>
              <a:t>Different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from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the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majority</a:t>
            </a:r>
            <a:endParaRPr lang="en-US" sz="2400" i="1" dirty="0"/>
          </a:p>
        </p:txBody>
      </p:sp>
      <p:sp>
        <p:nvSpPr>
          <p:cNvPr id="6" name="Rectangle 5"/>
          <p:cNvSpPr/>
          <p:nvPr/>
        </p:nvSpPr>
        <p:spPr>
          <a:xfrm>
            <a:off x="5303707" y="2181640"/>
            <a:ext cx="172572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=117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35163" y="2848168"/>
            <a:ext cx="622327" cy="1477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180123" y="3696610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20</a:t>
            </a:r>
            <a:endParaRPr lang="en-US" sz="20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435279" y="3911123"/>
            <a:ext cx="460821" cy="940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35163" y="2868847"/>
            <a:ext cx="529237" cy="7370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456805" y="4005201"/>
            <a:ext cx="439295" cy="105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85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5" descr="C:\Users\meng\Desktop\mysyn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&gt;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6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Represent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C:\Users\meng\Desktop\mynormality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4355264" y="3506596"/>
            <a:ext cx="5790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&lt;</a:t>
            </a:r>
            <a:endParaRPr lang="en-US" sz="5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95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Theorem: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Synchronicity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vs.</a:t>
            </a:r>
            <a:r>
              <a:rPr lang="zh-CN" altLang="en-US" dirty="0" smtClean="0"/>
              <a:t> </a:t>
            </a:r>
            <a:r>
              <a:rPr lang="en-US" altLang="zh-CN" dirty="0" smtClean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>
            <a:off x="4176364" y="5360243"/>
            <a:ext cx="36631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#background 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(#all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users)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28851" y="5457041"/>
            <a:ext cx="1247513" cy="125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76364" y="1873371"/>
            <a:ext cx="365234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#foreground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points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grid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</a:t>
            </a: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d(u)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(#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followees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of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u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65725" y="2329428"/>
            <a:ext cx="1210639" cy="13000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68252" y="2118553"/>
            <a:ext cx="1408112" cy="364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504462" y="2912353"/>
            <a:ext cx="418255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Given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normality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bp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/B)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ind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minimal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synchronicity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/F)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altLang="zh-CN" sz="2000" b="1" dirty="0" err="1">
                <a:latin typeface="Times" charset="0"/>
                <a:ea typeface="Times" charset="0"/>
                <a:cs typeface="Times" charset="0"/>
              </a:rPr>
              <a:t>fp</a:t>
            </a:r>
            <a:r>
              <a:rPr lang="en-US" altLang="zh-CN" sz="2000" b="1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/F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="1" baseline="30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w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here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 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0" grpId="0"/>
      <p:bldP spid="31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Theorem:</a:t>
            </a:r>
            <a:r>
              <a:rPr lang="zh-CN" altLang="en-US" dirty="0"/>
              <a:t> </a:t>
            </a:r>
            <a:r>
              <a:rPr lang="en-US" altLang="zh-CN" dirty="0"/>
              <a:t>Synchronicity</a:t>
            </a:r>
            <a:r>
              <a:rPr lang="zh-CN" altLang="en-US" dirty="0"/>
              <a:t> </a:t>
            </a:r>
            <a:r>
              <a:rPr lang="en-US" altLang="zh-CN" dirty="0"/>
              <a:t>vs.</a:t>
            </a:r>
            <a:r>
              <a:rPr lang="zh-CN" altLang="en-US" dirty="0"/>
              <a:t> </a:t>
            </a:r>
            <a:r>
              <a:rPr lang="en-US" altLang="zh-CN" dirty="0"/>
              <a:t>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1" name="Rectangle 10"/>
          <p:cNvSpPr/>
          <p:nvPr/>
        </p:nvSpPr>
        <p:spPr>
          <a:xfrm>
            <a:off x="4243944" y="1369820"/>
            <a:ext cx="479896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Solution.</a:t>
            </a:r>
            <a:endParaRPr lang="zh-CN" altLang="en-US" sz="2000" i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multiplier: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inimize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subject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to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Lagrange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function: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F(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,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)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μ(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n)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Gradients: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16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baseline="-25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▽</a:t>
            </a:r>
            <a:r>
              <a:rPr lang="en-US" altLang="zh-CN" sz="1600" dirty="0" err="1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∑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 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	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2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λ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0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where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>
                <a:latin typeface="Times" charset="0"/>
                <a:ea typeface="Times" charset="0"/>
                <a:cs typeface="Times" charset="0"/>
              </a:rPr>
              <a:t>b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∑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sz="2000" baseline="-25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altLang="zh-CN" sz="2000" baseline="30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zh-CN" altLang="en-US" sz="2000" baseline="300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Therefore,</a:t>
            </a:r>
            <a:endParaRPr lang="zh-CN" altLang="en-US" sz="2000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sp>
        <p:nvSpPr>
          <p:cNvPr id="13" name="Left Brace 12"/>
          <p:cNvSpPr/>
          <p:nvPr/>
        </p:nvSpPr>
        <p:spPr>
          <a:xfrm>
            <a:off x="4955336" y="3589975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4955336" y="4582898"/>
            <a:ext cx="155448" cy="73152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241454" y="3591029"/>
            <a:ext cx="2645245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235879" y="4486815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233018" y="4804481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233018" y="5122147"/>
            <a:ext cx="1828800" cy="282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Elbow Connector 37"/>
          <p:cNvCxnSpPr/>
          <p:nvPr/>
        </p:nvCxnSpPr>
        <p:spPr>
          <a:xfrm flipH="1">
            <a:off x="7208111" y="3696407"/>
            <a:ext cx="822020" cy="895786"/>
          </a:xfrm>
          <a:prstGeom prst="bentConnector3">
            <a:avLst>
              <a:gd name="adj1" fmla="val -2781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flipH="1">
            <a:off x="7205250" y="3696407"/>
            <a:ext cx="824881" cy="1213452"/>
          </a:xfrm>
          <a:prstGeom prst="bentConnector3">
            <a:avLst>
              <a:gd name="adj1" fmla="val -6158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flipH="1">
            <a:off x="7205250" y="3696407"/>
            <a:ext cx="824881" cy="1531118"/>
          </a:xfrm>
          <a:prstGeom prst="bentConnector3">
            <a:avLst>
              <a:gd name="adj1" fmla="val -969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855380" y="4265542"/>
            <a:ext cx="280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353656" y="4557995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383144" y="4878108"/>
            <a:ext cx="9444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" charset="0"/>
                <a:ea typeface="Times" charset="0"/>
                <a:cs typeface="Times" charset="0"/>
              </a:rPr>
              <a:t>×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dirty="0" err="1" smtClean="0">
                <a:latin typeface="Times" charset="0"/>
                <a:ea typeface="Times" charset="0"/>
                <a:cs typeface="Times" charset="0"/>
              </a:rPr>
              <a:t>f</a:t>
            </a:r>
            <a:r>
              <a:rPr lang="en-US" altLang="zh-CN" baseline="-25000" dirty="0" err="1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aseline="-25000" dirty="0" smtClean="0">
                <a:latin typeface="Times" charset="0"/>
                <a:ea typeface="Times" charset="0"/>
                <a:cs typeface="Times" charset="0"/>
              </a:rPr>
              <a:t>   </a:t>
            </a:r>
            <a:r>
              <a:rPr lang="zh-CN" altLang="en-US" dirty="0" smtClean="0">
                <a:latin typeface="Times" charset="0"/>
                <a:ea typeface="Times" charset="0"/>
                <a:cs typeface="Times" charset="0"/>
              </a:rPr>
              <a:t>∑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4807898" y="6081206"/>
            <a:ext cx="843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651398" y="6293961"/>
            <a:ext cx="20116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4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CatchSync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29</a:t>
            </a:fld>
            <a:endParaRPr lang="en-US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4582898"/>
            <a:ext cx="3657600" cy="2262576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 descr="C:\Users\meng\Desktop\g_weibojan_HDi_ab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2824519"/>
            <a:ext cx="3657600" cy="2262433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:\Users\meng\Desktop\f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47" y="1065997"/>
            <a:ext cx="3651352" cy="2258568"/>
          </a:xfrm>
          <a:prstGeom prst="rect">
            <a:avLst/>
          </a:prstGeom>
          <a:noFill/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1370797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79" y="3129176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418" y="4889685"/>
            <a:ext cx="1538737" cy="1541556"/>
          </a:xfrm>
          <a:prstGeom prst="rect">
            <a:avLst/>
          </a:prstGeom>
          <a:noFill/>
          <a:ln w="101600" cap="sq">
            <a:noFill/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1082153" y="126788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b="1" dirty="0" smtClean="0">
                <a:latin typeface="Times" charset="0"/>
                <a:ea typeface="Times" charset="0"/>
                <a:cs typeface="Times" charset="0"/>
              </a:rPr>
              <a:t>grids</a:t>
            </a:r>
            <a:r>
              <a:rPr lang="zh-CN" altLang="en-US" b="1" dirty="0" smtClean="0">
                <a:latin typeface="Times" charset="0"/>
                <a:ea typeface="Times" charset="0"/>
                <a:cs typeface="Times" charset="0"/>
              </a:rPr>
              <a:t> </a:t>
            </a:r>
            <a:endParaRPr lang="en-US" dirty="0"/>
          </a:p>
        </p:txBody>
      </p:sp>
      <p:pic>
        <p:nvPicPr>
          <p:cNvPr id="18" name="Picture 2" descr="C:\Users\meng\Desktop\cellvnorcohD2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238" y="2290461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4243944" y="1369820"/>
            <a:ext cx="48111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altLang="zh-CN" sz="2000" b="1" baseline="300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+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n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  <a:p>
            <a:pPr algn="ctr"/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1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–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>
                <a:latin typeface="Times" charset="0"/>
                <a:ea typeface="Times" charset="0"/>
                <a:cs typeface="Times" charset="0"/>
              </a:rPr>
              <a:t>G</a:t>
            </a:r>
            <a:r>
              <a:rPr lang="zh-CN" altLang="en-US" sz="20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aseline="-25000" dirty="0" err="1" smtClean="0">
                <a:latin typeface="Times" charset="0"/>
                <a:ea typeface="Times" charset="0"/>
                <a:cs typeface="Times" charset="0"/>
              </a:rPr>
              <a:t>b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33298" y="1516456"/>
            <a:ext cx="8456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altLang="zh-CN" sz="2000" b="1" baseline="-25000" dirty="0" err="1" smtClean="0">
                <a:latin typeface="Times" charset="0"/>
                <a:ea typeface="Times" charset="0"/>
                <a:cs typeface="Times" charset="0"/>
              </a:rPr>
              <a:t>min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>
                <a:latin typeface="Times" charset="0"/>
                <a:ea typeface="Times" charset="0"/>
                <a:cs typeface="Times" charset="0"/>
              </a:rPr>
              <a:t>=</a:t>
            </a:r>
            <a:r>
              <a:rPr lang="zh-CN" altLang="en-US" sz="2000" b="1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20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676798" y="1729211"/>
            <a:ext cx="20167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五角星 24"/>
          <p:cNvSpPr/>
          <p:nvPr/>
        </p:nvSpPr>
        <p:spPr>
          <a:xfrm>
            <a:off x="5342056" y="2904629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6277930" y="5076131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6999781" y="4889685"/>
            <a:ext cx="81144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Meng</a:t>
            </a:r>
            <a:endParaRPr lang="zh-CN" altLang="en-US" sz="2000" b="1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Jiang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76798" y="2504519"/>
            <a:ext cx="12410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smtClean="0">
                <a:latin typeface="Times" charset="0"/>
                <a:ea typeface="Times" charset="0"/>
                <a:cs typeface="Times" charset="0"/>
              </a:rPr>
              <a:t>BuyAB22</a:t>
            </a:r>
            <a:endParaRPr lang="zh-CN" altLang="en-US" sz="2000" b="1" dirty="0" smtClean="0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632891" y="5263982"/>
            <a:ext cx="366890" cy="31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676798" y="2832257"/>
            <a:ext cx="203303" cy="179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168576" y="2842638"/>
            <a:ext cx="1173480" cy="261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43944" y="4862392"/>
            <a:ext cx="2033986" cy="4331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205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Ill-gotten</a:t>
            </a:r>
            <a:r>
              <a:rPr lang="zh-CN" altLang="en-US" dirty="0"/>
              <a:t> </a:t>
            </a:r>
            <a:r>
              <a:rPr lang="en-US" altLang="zh-CN" dirty="0"/>
              <a:t>Facebook</a:t>
            </a:r>
            <a:r>
              <a:rPr lang="zh-CN" altLang="en-US" dirty="0"/>
              <a:t> </a:t>
            </a:r>
            <a:r>
              <a:rPr lang="en-US" altLang="zh-CN" dirty="0"/>
              <a:t>Likes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840" y="2025690"/>
            <a:ext cx="8229600" cy="30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Experimental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6" name="图表 20"/>
          <p:cNvGraphicFramePr/>
          <p:nvPr>
            <p:extLst>
              <p:ext uri="{D42A27DB-BD31-4B8C-83A1-F6EECF244321}">
                <p14:modId xmlns:p14="http://schemas.microsoft.com/office/powerpoint/2010/main" val="1783572062"/>
              </p:ext>
            </p:extLst>
          </p:nvPr>
        </p:nvGraphicFramePr>
        <p:xfrm>
          <a:off x="2944284" y="157079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28" y="257018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24852" y="1562068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25118" y="200491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altLang="zh-CN" sz="2400" dirty="0" smtClean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0073" y="246851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SPOT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404" y="2858845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OutRank</a:t>
            </a:r>
            <a:endParaRPr lang="en-US" altLang="zh-CN" sz="2400" dirty="0" smtClean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graphicFrame>
        <p:nvGraphicFramePr>
          <p:cNvPr id="12" name="图表 37"/>
          <p:cNvGraphicFramePr/>
          <p:nvPr>
            <p:extLst>
              <p:ext uri="{D42A27DB-BD31-4B8C-83A1-F6EECF244321}">
                <p14:modId xmlns:p14="http://schemas.microsoft.com/office/powerpoint/2010/main" val="972883775"/>
              </p:ext>
            </p:extLst>
          </p:nvPr>
        </p:nvGraphicFramePr>
        <p:xfrm>
          <a:off x="2975760" y="363343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87" y="48130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2462" y="3808814"/>
            <a:ext cx="2443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25118" y="4249724"/>
            <a:ext cx="1516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  <a:latin typeface="Times" charset="0"/>
                <a:ea typeface="Times" charset="0"/>
                <a:cs typeface="Times" charset="0"/>
              </a:rPr>
              <a:t>CatchSync</a:t>
            </a:r>
            <a:endParaRPr lang="en-US" altLang="zh-CN" sz="2400" dirty="0" smtClean="0">
              <a:solidFill>
                <a:srgbClr val="7030A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3803" y="4715261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SPOT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47134" y="5105591"/>
            <a:ext cx="1295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OutRank</a:t>
            </a:r>
            <a:endParaRPr lang="en-US" altLang="zh-CN" sz="2400" dirty="0" smtClean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20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98" y="1602522"/>
            <a:ext cx="4572000" cy="457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6" y="164447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12"/>
          <p:cNvCxnSpPr/>
          <p:nvPr/>
        </p:nvCxnSpPr>
        <p:spPr>
          <a:xfrm>
            <a:off x="6857231" y="2635398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3"/>
          <p:cNvCxnSpPr/>
          <p:nvPr/>
        </p:nvCxnSpPr>
        <p:spPr>
          <a:xfrm>
            <a:off x="6857231" y="2156426"/>
            <a:ext cx="1247523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4"/>
          <p:cNvCxnSpPr/>
          <p:nvPr/>
        </p:nvCxnSpPr>
        <p:spPr>
          <a:xfrm>
            <a:off x="76292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5"/>
          <p:cNvSpPr/>
          <p:nvPr/>
        </p:nvSpPr>
        <p:spPr>
          <a:xfrm>
            <a:off x="7368211" y="2672296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0.41M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6"/>
          <p:cNvSpPr/>
          <p:nvPr/>
        </p:nvSpPr>
        <p:spPr>
          <a:xfrm>
            <a:off x="7368210" y="1644471"/>
            <a:ext cx="1151277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3.17M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12" name="Straight Connector 17"/>
          <p:cNvCxnSpPr/>
          <p:nvPr/>
        </p:nvCxnSpPr>
        <p:spPr>
          <a:xfrm flipH="1">
            <a:off x="6750409" y="2743766"/>
            <a:ext cx="3681" cy="167890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8"/>
          <p:cNvSpPr/>
          <p:nvPr/>
        </p:nvSpPr>
        <p:spPr>
          <a:xfrm>
            <a:off x="6750409" y="4047041"/>
            <a:ext cx="949299" cy="52322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B0F0"/>
                </a:solidFill>
                <a:latin typeface="Times" charset="0"/>
                <a:ea typeface="Times" charset="0"/>
                <a:cs typeface="Times" charset="0"/>
              </a:rPr>
              <a:t>d=20</a:t>
            </a:r>
            <a:endParaRPr lang="en-US" sz="2800" b="1" dirty="0">
              <a:solidFill>
                <a:srgbClr val="00B0F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7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400" b="1" dirty="0"/>
              <a:t>M.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Jiang</a:t>
            </a:r>
            <a:r>
              <a:rPr lang="en-US" altLang="zh-CN" sz="2400" dirty="0"/>
              <a:t>,</a:t>
            </a:r>
            <a:r>
              <a:rPr lang="zh-CN" altLang="en-US" sz="2400" dirty="0"/>
              <a:t> </a:t>
            </a:r>
            <a:r>
              <a:rPr lang="en-US" altLang="zh-CN" sz="2400" dirty="0"/>
              <a:t>P.</a:t>
            </a:r>
            <a:r>
              <a:rPr lang="zh-CN" altLang="en-US" sz="2400" dirty="0"/>
              <a:t> </a:t>
            </a:r>
            <a:r>
              <a:rPr lang="en-US" altLang="zh-CN" sz="2400" dirty="0"/>
              <a:t>Cui,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A.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Beutel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C.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Faloutsos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S.</a:t>
            </a:r>
            <a:r>
              <a:rPr lang="zh-CN" altLang="en-US" sz="2400" dirty="0"/>
              <a:t> </a:t>
            </a:r>
            <a:r>
              <a:rPr lang="en-US" altLang="zh-CN" sz="2400" dirty="0"/>
              <a:t>Yang.</a:t>
            </a:r>
            <a:r>
              <a:rPr lang="zh-CN" altLang="en-US" sz="2400" dirty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err="1" smtClean="0"/>
              <a:t>CatchSync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Catching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Synchronized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Large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Directed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Graphs”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b="1" dirty="0" smtClean="0"/>
              <a:t>KDD’14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Best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Paper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Finalist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Aug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#citations</a:t>
            </a:r>
            <a:r>
              <a:rPr lang="zh-CN" altLang="en-US" sz="2400" dirty="0"/>
              <a:t> </a:t>
            </a:r>
            <a:r>
              <a:rPr lang="en-US" altLang="zh-CN" sz="2400" dirty="0"/>
              <a:t>=</a:t>
            </a:r>
            <a:r>
              <a:rPr lang="zh-CN" altLang="en-US" sz="2400" dirty="0"/>
              <a:t> </a:t>
            </a:r>
            <a:r>
              <a:rPr lang="en-US" altLang="zh-CN" sz="2400" b="1" dirty="0" smtClean="0"/>
              <a:t>36</a:t>
            </a:r>
            <a:r>
              <a:rPr lang="en-US" altLang="zh-CN" sz="2400" dirty="0" smtClean="0"/>
              <a:t>)</a:t>
            </a:r>
            <a:endParaRPr lang="zh-CN" altLang="en-US" sz="2400" dirty="0"/>
          </a:p>
          <a:p>
            <a:r>
              <a:rPr lang="en-US" altLang="zh-CN" sz="2400" dirty="0" smtClean="0"/>
              <a:t>Taught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endParaRPr lang="zh-CN" altLang="en-US" sz="2400" dirty="0"/>
          </a:p>
          <a:p>
            <a:pPr lvl="1"/>
            <a:r>
              <a:rPr lang="en-US" altLang="zh-CN" sz="2000" b="1" dirty="0" smtClean="0"/>
              <a:t>CMU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15-826:</a:t>
            </a:r>
            <a:r>
              <a:rPr lang="zh-CN" altLang="en-US" sz="2000" b="1" dirty="0" smtClean="0"/>
              <a:t> </a:t>
            </a:r>
            <a:r>
              <a:rPr lang="en-US" altLang="zh-CN" sz="2000" dirty="0">
                <a:hlinkClick r:id="rId3"/>
              </a:rPr>
              <a:t>Multimedia Databases and Data </a:t>
            </a:r>
            <a:r>
              <a:rPr lang="en-US" altLang="zh-CN" sz="2000" dirty="0" smtClean="0">
                <a:hlinkClick r:id="rId3"/>
              </a:rPr>
              <a:t>Mining</a:t>
            </a:r>
            <a:endParaRPr lang="zh-CN" altLang="en-US" sz="2000" dirty="0" smtClean="0"/>
          </a:p>
          <a:p>
            <a:pPr lvl="1"/>
            <a:r>
              <a:rPr lang="en-US" altLang="zh-CN" sz="2000" b="1" dirty="0" err="1" smtClean="0"/>
              <a:t>UMich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EECS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598:</a:t>
            </a:r>
            <a:r>
              <a:rPr lang="zh-CN" altLang="en-US" sz="2000" b="1" dirty="0" smtClean="0"/>
              <a:t> </a:t>
            </a:r>
            <a:r>
              <a:rPr lang="en-US" altLang="zh-CN" sz="2000" dirty="0" smtClean="0">
                <a:hlinkClick r:id="rId4"/>
              </a:rPr>
              <a:t>Graph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Mining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and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Exploration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at</a:t>
            </a:r>
            <a:r>
              <a:rPr lang="zh-CN" altLang="en-US" sz="2000" dirty="0" smtClean="0">
                <a:hlinkClick r:id="rId4"/>
              </a:rPr>
              <a:t> </a:t>
            </a:r>
            <a:r>
              <a:rPr lang="en-US" altLang="zh-CN" sz="2000" dirty="0" smtClean="0">
                <a:hlinkClick r:id="rId4"/>
              </a:rPr>
              <a:t>Scale</a:t>
            </a:r>
            <a:endParaRPr lang="zh-CN" altLang="en-US" sz="2000" dirty="0" smtClean="0"/>
          </a:p>
          <a:p>
            <a:pPr lvl="1"/>
            <a:r>
              <a:rPr lang="en-US" altLang="zh-CN" sz="2000" b="1" dirty="0" smtClean="0"/>
              <a:t>ASONAM’16</a:t>
            </a:r>
            <a:r>
              <a:rPr lang="zh-CN" altLang="en-US" sz="2000" b="1" dirty="0" smtClean="0"/>
              <a:t> </a:t>
            </a:r>
            <a:r>
              <a:rPr lang="en-US" altLang="zh-CN" sz="2000" b="1" dirty="0" smtClean="0"/>
              <a:t>Tutorial:</a:t>
            </a:r>
            <a:r>
              <a:rPr lang="zh-CN" altLang="en-US" sz="2000" b="1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>
                <a:hlinkClick r:id="rId5"/>
              </a:rPr>
              <a:t>Identifying Malicious Actors on Social </a:t>
            </a:r>
            <a:r>
              <a:rPr lang="en-US" altLang="zh-CN" sz="2000" dirty="0" smtClean="0">
                <a:hlinkClick r:id="rId5"/>
              </a:rPr>
              <a:t>Media</a:t>
            </a:r>
            <a:r>
              <a:rPr lang="en-US" altLang="zh-CN" sz="2000" dirty="0" smtClean="0"/>
              <a:t>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Spezzano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Subrahmanian</a:t>
            </a:r>
            <a:endParaRPr lang="zh-CN" altLang="en-US" sz="2000" b="1" dirty="0" smtClean="0"/>
          </a:p>
          <a:p>
            <a:r>
              <a:rPr lang="en-US" altLang="zh-CN" sz="2400" dirty="0" smtClean="0"/>
              <a:t>Deployed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Weibo</a:t>
            </a:r>
            <a:r>
              <a:rPr lang="en-US" altLang="zh-CN" sz="2400" dirty="0" smtClean="0"/>
              <a:t>?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Unfortunately,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July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2014</a:t>
            </a:r>
            <a:r>
              <a:rPr lang="is-IS" altLang="zh-CN" sz="2400" dirty="0" smtClean="0"/>
              <a:t>…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023967"/>
              </p:ext>
            </p:extLst>
          </p:nvPr>
        </p:nvGraphicFramePr>
        <p:xfrm>
          <a:off x="179511" y="1921856"/>
          <a:ext cx="8784978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Dataset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Dimension/Mode</a:t>
                      </a:r>
                      <a:endParaRPr lang="zh-CN" altLang="en-US" sz="2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Mass</a:t>
                      </a:r>
                      <a:endParaRPr lang="zh-CN" altLang="en-US" sz="2400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>
                    <a:solidFill>
                      <a:srgbClr val="011C9A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Weibo’s</a:t>
                      </a:r>
                      <a:endParaRPr lang="zh-CN" altLang="en-US" sz="20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Retweeting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Root ID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(min)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#retweet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29.5M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19.8M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27.8M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56.9K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211.7M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Weibo’s</a:t>
                      </a:r>
                      <a:endParaRPr lang="zh-CN" altLang="en-US" sz="20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Trending (Hashtag)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User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Hashtag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(min)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#tweet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81.2M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1.6M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47.7M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56.9K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276.9M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Network attacks</a:t>
                      </a:r>
                    </a:p>
                    <a:p>
                      <a:r>
                        <a:rPr lang="en-US" altLang="zh-CN" sz="20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(LBNL)</a:t>
                      </a:r>
                      <a:endParaRPr lang="zh-CN" altLang="en-US" sz="20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Src</a:t>
                      </a: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>
                          <a:latin typeface="Times" charset="0"/>
                          <a:ea typeface="Times" charset="0"/>
                          <a:cs typeface="Times" charset="0"/>
                        </a:rPr>
                        <a:t>Dest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-</a:t>
                      </a: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IP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Port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Time</a:t>
                      </a:r>
                      <a:r>
                        <a:rPr lang="en-US" altLang="zh-CN" sz="2400" b="1" baseline="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 (sec)</a:t>
                      </a:r>
                      <a:endParaRPr lang="zh-CN" altLang="en-US" sz="2400" b="1" dirty="0" smtClean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#packet</a:t>
                      </a:r>
                      <a:endParaRPr lang="zh-CN" altLang="en-US" sz="2400" b="1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2,345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2,355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6,055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3,610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>
                          <a:latin typeface="Times" charset="0"/>
                          <a:ea typeface="Times" charset="0"/>
                          <a:cs typeface="Times" charset="0"/>
                        </a:rPr>
                        <a:t>230,836</a:t>
                      </a:r>
                      <a:endParaRPr lang="zh-CN" altLang="en-US" sz="2400" dirty="0"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0270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Jiang 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et al. </a:t>
            </a:r>
            <a:r>
              <a:rPr lang="en-US" sz="2400" b="1" dirty="0">
                <a:latin typeface="Times" charset="0"/>
                <a:ea typeface="Times" charset="0"/>
                <a:cs typeface="Times" charset="0"/>
              </a:rPr>
              <a:t>A General Suspiciousness Metric for Dense Blocks in Multimodal Data</a:t>
            </a:r>
            <a:r>
              <a:rPr lang="en-US" altLang="zh-CN" sz="24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400" i="1" dirty="0" smtClean="0">
                <a:latin typeface="Times" charset="0"/>
                <a:ea typeface="Times" charset="0"/>
                <a:cs typeface="Times" charset="0"/>
              </a:rPr>
              <a:t>ICDM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400" dirty="0" smtClean="0">
                <a:latin typeface="Times" charset="0"/>
                <a:ea typeface="Times" charset="0"/>
                <a:cs typeface="Times" charset="0"/>
              </a:rPr>
              <a:t>2015.</a:t>
            </a:r>
            <a:endParaRPr lang="zh-CN" alt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1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Indicates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97825" y="5653060"/>
            <a:ext cx="71422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Which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suspicious?</a:t>
            </a:r>
          </a:p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We need a metric to evaluate the suspiciousness.</a:t>
            </a:r>
            <a:endParaRPr lang="zh-CN" altLang="en-US" sz="2800" dirty="0" smtClean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34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Criteria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8229600" cy="6497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What properties are required of a good metric?</a:t>
            </a:r>
            <a:endParaRPr lang="en-US" sz="2800" b="1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83256" y="5048713"/>
            <a:ext cx="161614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ass c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ensity </a:t>
            </a:r>
            <a:r>
              <a:rPr lang="en-US" sz="2200" dirty="0" err="1" smtClean="0">
                <a:latin typeface="Times" charset="0"/>
                <a:ea typeface="Times" charset="0"/>
                <a:cs typeface="Times" charset="0"/>
              </a:rPr>
              <a:t>ρ</a:t>
            </a:r>
            <a:endParaRPr lang="en-US" sz="2200" dirty="0" smtClean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 ⨉ N</a:t>
            </a:r>
            <a:r>
              <a:rPr lang="en-US" sz="24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  <a:endParaRPr lang="en-US" sz="2400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Count data with </a:t>
            </a:r>
            <a:br>
              <a:rPr lang="en-US" sz="2400" dirty="0" smtClean="0">
                <a:latin typeface="Times" charset="0"/>
                <a:ea typeface="Times" charset="0"/>
                <a:cs typeface="Times" charset="0"/>
              </a:rPr>
            </a:br>
            <a:r>
              <a:rPr lang="en-US" sz="2400" dirty="0" smtClean="0">
                <a:latin typeface="Times" charset="0"/>
                <a:ea typeface="Times" charset="0"/>
                <a:cs typeface="Times" charset="0"/>
              </a:rPr>
              <a:t>total “mass” </a:t>
            </a:r>
            <a:r>
              <a:rPr lang="en-US" sz="2400" i="1" dirty="0" smtClean="0">
                <a:latin typeface="Times" charset="0"/>
                <a:ea typeface="Times" charset="0"/>
                <a:cs typeface="Times" charset="0"/>
              </a:rPr>
              <a:t>C</a:t>
            </a:r>
            <a:endParaRPr lang="en-US" sz="2400" i="1" baseline="-25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2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 ⨉ n’</a:t>
            </a:r>
            <a:r>
              <a:rPr lang="en-US" sz="2200" baseline="-25000" dirty="0" smtClean="0">
                <a:latin typeface="Times" charset="0"/>
                <a:ea typeface="Times" charset="0"/>
                <a:cs typeface="Times" charset="0"/>
              </a:rPr>
              <a:t>3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m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ass c’</a:t>
            </a:r>
          </a:p>
          <a:p>
            <a:pPr algn="ctr"/>
            <a:r>
              <a:rPr lang="en-US" sz="2200" dirty="0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ensity </a:t>
            </a:r>
            <a:r>
              <a:rPr lang="en-US" sz="2200" dirty="0" err="1" smtClean="0">
                <a:latin typeface="Times" charset="0"/>
                <a:ea typeface="Times" charset="0"/>
                <a:cs typeface="Times" charset="0"/>
              </a:rPr>
              <a:t>ρ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809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latin typeface="Times" charset="0"/>
                <a:ea typeface="Times" charset="0"/>
                <a:cs typeface="Times" charset="0"/>
              </a:rPr>
              <a:t>f(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8098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>
                <a:latin typeface="Times" charset="0"/>
                <a:ea typeface="Times" charset="0"/>
                <a:cs typeface="Times" charset="0"/>
              </a:rPr>
              <a:t>f(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828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>
                <a:latin typeface="Times" charset="0"/>
                <a:ea typeface="Times" charset="0"/>
                <a:cs typeface="Times" charset="0"/>
              </a:rPr>
              <a:t>)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8282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>
                <a:latin typeface="Times" charset="0"/>
                <a:ea typeface="Times" charset="0"/>
                <a:cs typeface="Times" charset="0"/>
              </a:rPr>
              <a:t>)</a:t>
            </a:r>
            <a:endParaRPr lang="en-US" sz="70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Times" charset="0"/>
                <a:ea typeface="Times" charset="0"/>
                <a:cs typeface="Times" charset="0"/>
              </a:rPr>
              <a:t>vs</a:t>
            </a:r>
            <a:endParaRPr lang="en-US" sz="36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91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Axioms: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787437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383323"/>
            <a:ext cx="4572000" cy="45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3719" y="6030108"/>
            <a:ext cx="4572000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7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Axiom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Dimensions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1" y="1535934"/>
            <a:ext cx="8747217" cy="6490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106106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Not including a mode is the same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as</a:t>
            </a:r>
          </a:p>
          <a:p>
            <a:pPr algn="ctr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including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all values for that mode.</a:t>
            </a:r>
          </a:p>
        </p:txBody>
      </p:sp>
      <p:sp>
        <p:nvSpPr>
          <p:cNvPr id="7" name="Rectangle 6"/>
          <p:cNvSpPr/>
          <p:nvPr/>
        </p:nvSpPr>
        <p:spPr>
          <a:xfrm>
            <a:off x="6904583" y="4881918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3460" y="3999323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>
                <a:latin typeface="Times" charset="0"/>
                <a:ea typeface="Times" charset="0"/>
                <a:cs typeface="Times" charset="0"/>
              </a:rPr>
              <a:t>=</a:t>
            </a:r>
          </a:p>
        </p:txBody>
      </p:sp>
      <p:sp>
        <p:nvSpPr>
          <p:cNvPr id="9" name="Cube 8"/>
          <p:cNvSpPr/>
          <p:nvPr/>
        </p:nvSpPr>
        <p:spPr>
          <a:xfrm>
            <a:off x="2756148" y="4447941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1136520" y="3060213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267721" y="3368092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9748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" charset="0"/>
                <a:ea typeface="Times" charset="0"/>
                <a:cs typeface="Times" charset="0"/>
              </a:rPr>
              <a:t>▶ New information (more modes) can </a:t>
            </a:r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only</a:t>
            </a:r>
          </a:p>
          <a:p>
            <a:pPr algn="ctr"/>
            <a:r>
              <a:rPr lang="en-US" sz="2800" dirty="0" smtClean="0">
                <a:latin typeface="Times" charset="0"/>
                <a:ea typeface="Times" charset="0"/>
                <a:cs typeface="Times" charset="0"/>
              </a:rPr>
              <a:t>make </a:t>
            </a:r>
            <a:r>
              <a:rPr lang="en-US" sz="2800" dirty="0">
                <a:latin typeface="Times" charset="0"/>
                <a:ea typeface="Times" charset="0"/>
                <a:cs typeface="Times" charset="0"/>
              </a:rPr>
              <a:t>our blocks more suspicious</a:t>
            </a:r>
          </a:p>
        </p:txBody>
      </p:sp>
    </p:spTree>
    <p:extLst>
      <p:ext uri="{BB962C8B-B14F-4D97-AF65-F5344CB8AC3E}">
        <p14:creationId xmlns:p14="http://schemas.microsoft.com/office/powerpoint/2010/main" val="141292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Scoring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974427" y="5622687"/>
            <a:ext cx="45272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latin typeface="Times" charset="0"/>
                <a:ea typeface="Times" charset="0"/>
                <a:cs typeface="Times" charset="0"/>
              </a:rPr>
              <a:t>Q:</a:t>
            </a:r>
            <a:r>
              <a:rPr lang="zh-CN" altLang="en-US" sz="28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Which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is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more</a:t>
            </a:r>
            <a:r>
              <a:rPr lang="zh-CN" altLang="en-US" sz="28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suspicious?</a:t>
            </a:r>
          </a:p>
        </p:txBody>
      </p:sp>
    </p:spTree>
    <p:extLst>
      <p:ext uri="{BB962C8B-B14F-4D97-AF65-F5344CB8AC3E}">
        <p14:creationId xmlns:p14="http://schemas.microsoft.com/office/powerpoint/2010/main" val="160737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Suspiciousness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9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1" name="矩形 12"/>
          <p:cNvSpPr/>
          <p:nvPr/>
        </p:nvSpPr>
        <p:spPr>
          <a:xfrm rot="16200000">
            <a:off x="1300387" y="2661677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2" name="矩形 13"/>
          <p:cNvSpPr/>
          <p:nvPr/>
        </p:nvSpPr>
        <p:spPr>
          <a:xfrm>
            <a:off x="2231889" y="1949046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3" name="矩形 14"/>
          <p:cNvSpPr/>
          <p:nvPr/>
        </p:nvSpPr>
        <p:spPr>
          <a:xfrm rot="16200000">
            <a:off x="4358955" y="2630382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user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4" name="矩形 15"/>
          <p:cNvSpPr/>
          <p:nvPr/>
        </p:nvSpPr>
        <p:spPr>
          <a:xfrm>
            <a:off x="5879269" y="1975278"/>
            <a:ext cx="821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time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5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latin typeface="Times" charset="0"/>
                <a:ea typeface="Times" charset="0"/>
                <a:cs typeface="Times" charset="0"/>
              </a:rPr>
              <a:t>IP</a:t>
            </a:r>
            <a:endParaRPr lang="zh-CN" altLang="en-US" sz="28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6" name="矩形 17"/>
          <p:cNvSpPr/>
          <p:nvPr/>
        </p:nvSpPr>
        <p:spPr>
          <a:xfrm rot="16200000">
            <a:off x="885295" y="2674448"/>
            <a:ext cx="7232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225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7" name="矩形 18"/>
          <p:cNvSpPr/>
          <p:nvPr/>
        </p:nvSpPr>
        <p:spPr>
          <a:xfrm>
            <a:off x="1691680" y="1524000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200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8" name="矩形 19"/>
          <p:cNvSpPr/>
          <p:nvPr/>
        </p:nvSpPr>
        <p:spPr>
          <a:xfrm>
            <a:off x="2756026" y="3708636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313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5321515" y="1521578"/>
            <a:ext cx="19479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120 minutes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0" name="矩形 21"/>
          <p:cNvSpPr/>
          <p:nvPr/>
        </p:nvSpPr>
        <p:spPr>
          <a:xfrm rot="16200000">
            <a:off x="4197062" y="2647127"/>
            <a:ext cx="5437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40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1" name="矩形 22"/>
          <p:cNvSpPr/>
          <p:nvPr/>
        </p:nvSpPr>
        <p:spPr>
          <a:xfrm rot="19243471">
            <a:off x="7896386" y="3089504"/>
            <a:ext cx="364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  <a:latin typeface="Times" charset="0"/>
                <a:ea typeface="Times" charset="0"/>
                <a:cs typeface="Times" charset="0"/>
              </a:rPr>
              <a:t>2</a:t>
            </a:r>
            <a:endParaRPr lang="zh-CN" altLang="en-US" sz="2800" dirty="0">
              <a:solidFill>
                <a:srgbClr val="0070C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2" name="矩形 23"/>
          <p:cNvSpPr/>
          <p:nvPr/>
        </p:nvSpPr>
        <p:spPr>
          <a:xfrm>
            <a:off x="5701125" y="2982273"/>
            <a:ext cx="11721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12,375</a:t>
            </a:r>
            <a:endParaRPr lang="zh-CN" altLang="en-US" sz="28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3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6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7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38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2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" charset="0"/>
              <a:ea typeface="Times" charset="0"/>
              <a:cs typeface="Times" charset="0"/>
            </a:endParaRPr>
          </a:p>
        </p:txBody>
      </p:sp>
      <p:cxnSp>
        <p:nvCxnSpPr>
          <p:cNvPr id="39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爆炸形 2 4"/>
          <p:cNvSpPr/>
          <p:nvPr/>
        </p:nvSpPr>
        <p:spPr>
          <a:xfrm>
            <a:off x="1863639" y="5166909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>
                <a:latin typeface="Times" charset="0"/>
                <a:ea typeface="Times" charset="0"/>
                <a:cs typeface="Times" charset="0"/>
              </a:rPr>
              <a:t>Probability</a:t>
            </a:r>
            <a:endParaRPr lang="zh-CN" altLang="en-US" sz="3200" b="1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3" name="矩形 31"/>
          <p:cNvSpPr/>
          <p:nvPr/>
        </p:nvSpPr>
        <p:spPr>
          <a:xfrm>
            <a:off x="628814" y="557206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0.9%</a:t>
            </a:r>
            <a:endParaRPr lang="zh-CN" altLang="en-US" sz="36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44" name="矩形 32"/>
          <p:cNvSpPr/>
          <p:nvPr/>
        </p:nvSpPr>
        <p:spPr>
          <a:xfrm>
            <a:off x="6931756" y="5572066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0.05%</a:t>
            </a:r>
            <a:endParaRPr lang="zh-CN" altLang="en-US" sz="3600" b="1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67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" y="2050269"/>
            <a:ext cx="9097538" cy="25097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6009" y="4760318"/>
            <a:ext cx="871068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>
                <a:latin typeface="Times" charset="0"/>
                <a:ea typeface="Times" charset="0"/>
                <a:cs typeface="Times" charset="0"/>
              </a:rPr>
              <a:t>Meng Jiang, Peng Cui and Christos </a:t>
            </a:r>
            <a:r>
              <a:rPr lang="en-US" altLang="zh-CN" sz="2200" dirty="0" err="1" smtClean="0">
                <a:latin typeface="Times" charset="0"/>
                <a:ea typeface="Times" charset="0"/>
                <a:cs typeface="Times" charset="0"/>
              </a:rPr>
              <a:t>Faloutsos</a:t>
            </a:r>
            <a:r>
              <a:rPr lang="en-US" altLang="zh-CN" sz="22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Suspicious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Detection: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Current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Trends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and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Future</a:t>
            </a:r>
            <a:r>
              <a:rPr lang="zh-CN" altLang="en-US" sz="22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b="1" dirty="0" smtClean="0">
                <a:latin typeface="Times" charset="0"/>
                <a:ea typeface="Times" charset="0"/>
                <a:cs typeface="Times" charset="0"/>
              </a:rPr>
              <a:t>Directions.</a:t>
            </a:r>
            <a:endParaRPr lang="zh-CN" altLang="en-US" sz="2200" b="1" dirty="0" smtClean="0">
              <a:latin typeface="Times" charset="0"/>
              <a:ea typeface="Times" charset="0"/>
              <a:cs typeface="Times" charset="0"/>
            </a:endParaRPr>
          </a:p>
          <a:p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IEEE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Intelligent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Systems</a:t>
            </a:r>
            <a:r>
              <a:rPr lang="zh-CN" altLang="en-US" sz="2200" i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200" i="1" dirty="0" smtClean="0">
                <a:latin typeface="Times" charset="0"/>
                <a:ea typeface="Times" charset="0"/>
                <a:cs typeface="Times" charset="0"/>
              </a:rPr>
              <a:t>(ISSI)</a:t>
            </a:r>
            <a:r>
              <a:rPr lang="en-US" sz="22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200" dirty="0" smtClean="0">
                <a:latin typeface="Times" charset="0"/>
                <a:ea typeface="Times" charset="0"/>
                <a:cs typeface="Times" charset="0"/>
              </a:rPr>
              <a:t>2016.</a:t>
            </a:r>
            <a:endParaRPr lang="en-US" sz="22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410157" y="1908970"/>
            <a:ext cx="3024965" cy="1454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5259" y="3932642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43844" y="1852756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38663" y="1435995"/>
            <a:ext cx="2901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Link</a:t>
            </a:r>
            <a:r>
              <a:rPr lang="zh-CN" altLang="en-US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Farming</a:t>
            </a:r>
            <a:endParaRPr lang="en-US" sz="24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13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Negative log likelihood of block’s probability</a:t>
            </a:r>
            <a:endParaRPr lang="en-US" altLang="zh-CN" sz="2800" i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3" y="2825593"/>
            <a:ext cx="7113308" cy="372785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755" y="2207130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852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Local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search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maximize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Start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Parameter-free: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teratively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update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blocks</a:t>
            </a:r>
            <a:endParaRPr lang="zh-CN" altLang="en-US" dirty="0" smtClean="0"/>
          </a:p>
          <a:p>
            <a:pPr lvl="1"/>
            <a:r>
              <a:rPr lang="en-US" altLang="zh-CN" sz="2400" dirty="0" smtClean="0"/>
              <a:t>Scalable: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p</a:t>
            </a:r>
            <a:r>
              <a:rPr lang="en-US" altLang="zh-CN" sz="2400" dirty="0" smtClean="0"/>
              <a:t>arallelize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machines</a:t>
            </a:r>
            <a:endParaRPr lang="zh-CN" alt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CrossSpot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91" y="3596928"/>
            <a:ext cx="77448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479693"/>
            <a:ext cx="6400800" cy="518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Advantages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Synthetic data</a:t>
            </a:r>
          </a:p>
          <a:p>
            <a:pPr lvl="1"/>
            <a:r>
              <a:rPr lang="en-US" altLang="zh-CN" sz="2400" dirty="0" smtClean="0"/>
              <a:t>1,000×1,000×1,000 of 10,000 random data</a:t>
            </a:r>
          </a:p>
          <a:p>
            <a:pPr lvl="1"/>
            <a:r>
              <a:rPr lang="en-US" altLang="zh-CN" sz="2400" dirty="0" smtClean="0"/>
              <a:t>Block#1: 30×30×30 of 512	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/>
            <a:r>
              <a:rPr lang="en-US" altLang="zh-CN" sz="2400" dirty="0" smtClean="0"/>
              <a:t>Block#2: 30×30×1,000 of 512	2 modes</a:t>
            </a:r>
          </a:p>
          <a:p>
            <a:pPr lvl="1"/>
            <a:r>
              <a:rPr lang="en-US" altLang="zh-CN" sz="2400" dirty="0" smtClean="0"/>
              <a:t>Block#3: 30×1,000×30 of 512	2 modes</a:t>
            </a:r>
          </a:p>
          <a:p>
            <a:pPr lvl="1"/>
            <a:r>
              <a:rPr lang="en-US" altLang="zh-CN" sz="2400" dirty="0" smtClean="0"/>
              <a:t>Block#4: 1,000×30×30 of 512	2 modes</a:t>
            </a:r>
          </a:p>
          <a:p>
            <a:pPr lvl="1"/>
            <a:endParaRPr lang="en-US" altLang="zh-CN" sz="2400" dirty="0" smtClean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2" y="4245200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8293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Hashtags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645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Attacks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29" y="1972097"/>
            <a:ext cx="8363582" cy="27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1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 smtClean="0"/>
              <a:t>Summary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Ill-gotten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Facebook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Likes,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Zombie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Followers</a:t>
            </a:r>
            <a:endParaRPr lang="zh-CN" altLang="en-US" sz="2400" dirty="0" smtClean="0"/>
          </a:p>
          <a:p>
            <a:r>
              <a:rPr lang="en-US" altLang="zh-CN" sz="2400" b="1" dirty="0" smtClean="0"/>
              <a:t>Observations,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Representations,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Models</a:t>
            </a:r>
            <a:endParaRPr lang="zh-CN" altLang="en-US" sz="2400" b="1" dirty="0" smtClean="0"/>
          </a:p>
          <a:p>
            <a:pPr lvl="1"/>
            <a:r>
              <a:rPr lang="en-US" altLang="zh-CN" b="1" dirty="0" err="1" smtClean="0"/>
              <a:t>CopyCatch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ill-gotten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LockInfer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Adding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CatchSync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Catching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smart</a:t>
            </a:r>
            <a:r>
              <a:rPr lang="zh-CN" altLang="en-US" dirty="0" smtClean="0"/>
              <a:t> </a:t>
            </a:r>
            <a:r>
              <a:rPr lang="en-US" altLang="zh-CN" dirty="0" smtClean="0"/>
              <a:t>zombie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followers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high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(recovering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power-law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distributions)</a:t>
            </a:r>
            <a:endParaRPr lang="zh-CN" altLang="en-US" dirty="0" smtClean="0"/>
          </a:p>
          <a:p>
            <a:pPr lvl="1"/>
            <a:r>
              <a:rPr lang="en-US" altLang="zh-CN" b="1" dirty="0" err="1" smtClean="0"/>
              <a:t>CrossSpot</a:t>
            </a:r>
            <a:r>
              <a:rPr lang="en-US" altLang="zh-CN" b="1" dirty="0" smtClean="0"/>
              <a:t>:</a:t>
            </a:r>
            <a:r>
              <a:rPr lang="zh-CN" altLang="en-US" b="1" dirty="0" smtClean="0"/>
              <a:t> </a:t>
            </a:r>
            <a:r>
              <a:rPr lang="en-US" altLang="zh-CN" dirty="0" smtClean="0"/>
              <a:t>Defining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dimensions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0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8928"/>
            <a:ext cx="9144000" cy="5529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Acknowledgement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2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Blei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Jordan.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“Latent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dirichlet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allocation.”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JMLR,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Herlocker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Konstan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Terveen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Riedl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“Evaluating collaborative filtering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Bell,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Volinsky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“Matrix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factorization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techniques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recommender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Computer,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“Factorization meets the neighborhood: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multifaceted collaborative filtering </a:t>
            </a:r>
            <a:r>
              <a:rPr lang="en-US" altLang="zh-CN" sz="2000" dirty="0" smtClean="0"/>
              <a:t>model.”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Koren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“Collaborative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filtering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with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temporal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dynamics.”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2010.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Balabanovic</a:t>
            </a:r>
            <a:r>
              <a:rPr lang="zh-CN" altLang="en-US" sz="2000" dirty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Shoham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</a:t>
            </a:r>
            <a:r>
              <a:rPr lang="en-US" altLang="zh-CN" sz="2000" dirty="0" smtClean="0"/>
              <a:t>AB: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ontent-based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collaborative </a:t>
            </a:r>
            <a:r>
              <a:rPr lang="en-US" altLang="zh-CN" sz="2000" dirty="0"/>
              <a:t>r</a:t>
            </a:r>
            <a:r>
              <a:rPr lang="en-US" altLang="zh-CN" sz="2000" dirty="0" smtClean="0"/>
              <a:t>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CACM,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1997.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Eigenrank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ranking-oriented approach to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2008.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Yang.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“Probabilistic latent preference analysis for collaborative </a:t>
            </a:r>
            <a:r>
              <a:rPr lang="en-US" altLang="zh-CN" sz="2000" dirty="0" smtClean="0"/>
              <a:t>filtering.”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CIKM,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9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Ma,</a:t>
            </a:r>
            <a:r>
              <a:rPr lang="zh-CN" altLang="en-US" sz="2000" dirty="0"/>
              <a:t> </a:t>
            </a: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Yang,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Sorec</a:t>
            </a:r>
            <a:r>
              <a:rPr lang="en-US" altLang="zh-CN" sz="2000" dirty="0"/>
              <a:t>: Social recommendation using probabilistic matrix factorization.”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CIKM,</a:t>
            </a:r>
            <a:r>
              <a:rPr lang="zh-CN" altLang="en-US" sz="2000" dirty="0"/>
              <a:t> </a:t>
            </a:r>
            <a:r>
              <a:rPr lang="en-US" altLang="zh-CN" sz="2000" dirty="0"/>
              <a:t>2008.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“Improving </a:t>
            </a:r>
            <a:r>
              <a:rPr lang="en-US" altLang="zh-CN" sz="2000" dirty="0" smtClean="0"/>
              <a:t>recommender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ystems </a:t>
            </a:r>
            <a:r>
              <a:rPr lang="en-US" altLang="zh-CN" sz="2000" dirty="0"/>
              <a:t>by </a:t>
            </a:r>
            <a:r>
              <a:rPr lang="en-US" altLang="zh-CN" sz="2000" dirty="0" smtClean="0"/>
              <a:t>incorporating </a:t>
            </a:r>
            <a:r>
              <a:rPr lang="en-US" altLang="zh-CN" sz="2000" dirty="0"/>
              <a:t>s</a:t>
            </a:r>
            <a:r>
              <a:rPr lang="en-US" altLang="zh-CN" sz="2000" dirty="0" smtClean="0"/>
              <a:t>ocial </a:t>
            </a:r>
            <a:r>
              <a:rPr lang="en-US" altLang="zh-CN" sz="2000" dirty="0"/>
              <a:t>c</a:t>
            </a:r>
            <a:r>
              <a:rPr lang="en-US" altLang="zh-CN" sz="2000" dirty="0" smtClean="0"/>
              <a:t>ontextual </a:t>
            </a:r>
            <a:r>
              <a:rPr lang="en-US" altLang="zh-CN" sz="2000" dirty="0"/>
              <a:t>i</a:t>
            </a:r>
            <a:r>
              <a:rPr lang="en-US" altLang="zh-CN" sz="2000" dirty="0" smtClean="0"/>
              <a:t>nformation.”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ACM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TOIS,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Zhou,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“Recommender systems with social </a:t>
            </a:r>
            <a:r>
              <a:rPr lang="en-US" altLang="zh-CN" sz="2000" dirty="0" smtClean="0"/>
              <a:t>regularization.”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Singh,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Kleinberg.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“Patterns of influence in a recommendation </a:t>
            </a:r>
            <a:r>
              <a:rPr lang="en-US" altLang="zh-CN" sz="2000" dirty="0" smtClean="0"/>
              <a:t>network.”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Massa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Paolo.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“Trust-aware recommender </a:t>
            </a:r>
            <a:r>
              <a:rPr lang="en-US" altLang="zh-CN" sz="2000" dirty="0" smtClean="0"/>
              <a:t>systems.”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RecSys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2007.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Jamali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Martin.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TrustWalker</a:t>
            </a:r>
            <a:r>
              <a:rPr lang="en-US" altLang="zh-CN" sz="2000" dirty="0"/>
              <a:t>: </a:t>
            </a:r>
            <a:r>
              <a:rPr lang="en-US" altLang="zh-CN" sz="2000" dirty="0" smtClean="0"/>
              <a:t>A </a:t>
            </a:r>
            <a:r>
              <a:rPr lang="en-US" altLang="zh-CN" sz="2000" dirty="0"/>
              <a:t>random walk model for combining trust-based and item-based </a:t>
            </a:r>
            <a:r>
              <a:rPr lang="en-US" altLang="zh-CN" sz="2000" dirty="0" smtClean="0"/>
              <a:t>recommendation.”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King,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Lyu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“Learning to recommend with social trust </a:t>
            </a:r>
            <a:r>
              <a:rPr lang="en-US" altLang="zh-CN" sz="2000" dirty="0" smtClean="0"/>
              <a:t>ensemble.”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SIGIR,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2009.</a:t>
            </a:r>
          </a:p>
          <a:p>
            <a:pPr marL="0" indent="0">
              <a:buNone/>
            </a:pPr>
            <a:r>
              <a:rPr lang="en-US" altLang="zh-CN" sz="2000" dirty="0"/>
              <a:t>H.</a:t>
            </a:r>
            <a:r>
              <a:rPr lang="zh-CN" altLang="en-US" sz="2000" dirty="0"/>
              <a:t> </a:t>
            </a:r>
            <a:r>
              <a:rPr lang="en-US" altLang="zh-CN" sz="2000" dirty="0"/>
              <a:t>Ma.</a:t>
            </a:r>
            <a:r>
              <a:rPr lang="zh-CN" altLang="en-US" sz="2000" dirty="0"/>
              <a:t> </a:t>
            </a:r>
            <a:r>
              <a:rPr lang="en-US" altLang="zh-CN" sz="2000" dirty="0"/>
              <a:t>I.</a:t>
            </a:r>
            <a:r>
              <a:rPr lang="zh-CN" altLang="en-US" sz="2000" dirty="0"/>
              <a:t> </a:t>
            </a:r>
            <a:r>
              <a:rPr lang="en-US" altLang="zh-CN" sz="2000" dirty="0"/>
              <a:t>King,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Lyu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“Learning to recommend with explicit and implicit social relations.”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ACM</a:t>
            </a:r>
            <a:r>
              <a:rPr lang="zh-CN" altLang="en-US" sz="2000" dirty="0"/>
              <a:t> </a:t>
            </a:r>
            <a:r>
              <a:rPr lang="en-US" altLang="zh-CN" sz="2000" dirty="0"/>
              <a:t>TIST,</a:t>
            </a:r>
            <a:r>
              <a:rPr lang="zh-CN" altLang="en-US" sz="2000" dirty="0"/>
              <a:t> </a:t>
            </a:r>
            <a:r>
              <a:rPr lang="en-US" altLang="zh-CN" sz="2000" dirty="0"/>
              <a:t>2011</a:t>
            </a:r>
            <a:r>
              <a:rPr lang="en-US" altLang="zh-CN" sz="2000" dirty="0" smtClean="0"/>
              <a:t>.</a:t>
            </a: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1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Ill-gotten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501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 smtClean="0">
                <a:latin typeface="Times" charset="0"/>
                <a:ea typeface="Times" charset="0"/>
                <a:cs typeface="Times" charset="0"/>
              </a:rPr>
              <a:t>Beutel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et al.</a:t>
            </a:r>
            <a:r>
              <a:rPr lang="zh-CN" altLang="en-US" sz="2000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CopyCatch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: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Stopping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Group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Attacks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by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Spotting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Lockstep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Behavior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in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Social</a:t>
            </a:r>
            <a:r>
              <a:rPr lang="zh-CN" altLang="en-US" sz="2000" b="1" dirty="0" smtClean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2000" b="1" dirty="0" err="1" smtClean="0">
                <a:latin typeface="Times" charset="0"/>
                <a:ea typeface="Times" charset="0"/>
                <a:cs typeface="Times" charset="0"/>
              </a:rPr>
              <a:t>Neworks</a:t>
            </a:r>
            <a:r>
              <a:rPr lang="en-US" altLang="zh-CN" sz="2000" b="1" dirty="0" smtClean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altLang="zh-CN" sz="2000" i="1" dirty="0" smtClean="0">
                <a:latin typeface="Times" charset="0"/>
                <a:ea typeface="Times" charset="0"/>
                <a:cs typeface="Times" charset="0"/>
              </a:rPr>
              <a:t>WWW</a:t>
            </a:r>
            <a:r>
              <a:rPr lang="en-US" sz="2000" dirty="0" smtClean="0">
                <a:latin typeface="Times" charset="0"/>
                <a:ea typeface="Times" charset="0"/>
                <a:cs typeface="Times" charset="0"/>
              </a:rPr>
              <a:t>, </a:t>
            </a:r>
            <a:r>
              <a:rPr lang="en-US" altLang="zh-CN" sz="2000" dirty="0" smtClean="0">
                <a:latin typeface="Times" charset="0"/>
                <a:ea typeface="Times" charset="0"/>
                <a:cs typeface="Times" charset="0"/>
              </a:rPr>
              <a:t>2013.</a:t>
            </a:r>
            <a:endParaRPr lang="en-US" sz="20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23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Faloutsos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/>
              <a:t>“On power-law relationships of the internet topology.”</a:t>
            </a:r>
            <a:r>
              <a:rPr lang="zh-CN" altLang="en-US" sz="2000" dirty="0"/>
              <a:t> </a:t>
            </a:r>
            <a:r>
              <a:rPr lang="en-US" altLang="zh-CN" sz="2000" dirty="0"/>
              <a:t>SIGCOMM,</a:t>
            </a:r>
            <a:r>
              <a:rPr lang="zh-CN" altLang="en-US" sz="2000" dirty="0"/>
              <a:t> </a:t>
            </a:r>
            <a:r>
              <a:rPr lang="en-US" altLang="zh-CN" sz="2000" dirty="0"/>
              <a:t>1999.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A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Broder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Kumar,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Maghoul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P.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Raghavan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Rajagopalan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Stata,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Tomkins,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Weiner.</a:t>
            </a:r>
            <a:r>
              <a:rPr lang="zh-CN" altLang="en-US" sz="2000" dirty="0"/>
              <a:t> </a:t>
            </a:r>
            <a:r>
              <a:rPr lang="en-US" altLang="zh-CN" sz="2000" dirty="0"/>
              <a:t>“Graph structure in the web.”</a:t>
            </a:r>
            <a:r>
              <a:rPr lang="zh-CN" altLang="en-US" sz="2000" dirty="0"/>
              <a:t> </a:t>
            </a:r>
            <a:r>
              <a:rPr lang="en-US" altLang="zh-CN" sz="2000" dirty="0"/>
              <a:t>Computer</a:t>
            </a:r>
            <a:r>
              <a:rPr lang="zh-CN" altLang="en-US" sz="2000" dirty="0"/>
              <a:t> </a:t>
            </a:r>
            <a:r>
              <a:rPr lang="en-US" altLang="zh-CN" sz="2000" dirty="0"/>
              <a:t>Networks,</a:t>
            </a:r>
            <a:r>
              <a:rPr lang="zh-CN" altLang="en-US" sz="2000" dirty="0"/>
              <a:t> </a:t>
            </a:r>
            <a:r>
              <a:rPr lang="en-US" altLang="zh-CN" sz="2000" dirty="0"/>
              <a:t>2000.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Chung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Lu.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“The average distances in random graphs with given expected </a:t>
            </a:r>
            <a:r>
              <a:rPr lang="en-US" altLang="zh-CN" sz="2000" dirty="0" smtClean="0"/>
              <a:t>degrees.”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PNAS,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2002.</a:t>
            </a:r>
          </a:p>
          <a:p>
            <a:pPr marL="0" indent="0">
              <a:buNone/>
            </a:pPr>
            <a:r>
              <a:rPr lang="en-US" altLang="zh-CN" sz="2000" dirty="0" smtClean="0"/>
              <a:t>J. Kleinberg</a:t>
            </a:r>
            <a:r>
              <a:rPr lang="en-US" altLang="zh-CN" sz="2000" dirty="0"/>
              <a:t>. “Authoritative sources in a hyperlinked </a:t>
            </a:r>
            <a:r>
              <a:rPr lang="en-US" altLang="zh-CN" sz="2000" dirty="0" smtClean="0"/>
              <a:t>environment.” JACM, 1999.</a:t>
            </a:r>
          </a:p>
          <a:p>
            <a:pPr marL="0" indent="0">
              <a:buNone/>
            </a:pPr>
            <a:r>
              <a:rPr lang="en-US" altLang="zh-CN" sz="2000" dirty="0" smtClean="0"/>
              <a:t>H. </a:t>
            </a:r>
            <a:r>
              <a:rPr lang="en-US" altLang="zh-CN" sz="2000" dirty="0" err="1" smtClean="0"/>
              <a:t>Kwak</a:t>
            </a:r>
            <a:r>
              <a:rPr lang="en-US" altLang="zh-CN" sz="2000" dirty="0" smtClean="0"/>
              <a:t>, C. Lee, H. Park, and S. Moon</a:t>
            </a:r>
            <a:r>
              <a:rPr lang="en-US" altLang="zh-CN" sz="2000" dirty="0"/>
              <a:t>. “What is Twitter, a social network or a news media</a:t>
            </a:r>
            <a:r>
              <a:rPr lang="en-US" altLang="zh-CN" sz="2000" dirty="0" smtClean="0"/>
              <a:t>?” WWW, 2010.</a:t>
            </a:r>
          </a:p>
          <a:p>
            <a:pPr marL="0" indent="0">
              <a:buNone/>
            </a:pPr>
            <a:r>
              <a:rPr lang="en-US" altLang="zh-CN" sz="2000" dirty="0" smtClean="0"/>
              <a:t>B. </a:t>
            </a:r>
            <a:r>
              <a:rPr lang="en-US" altLang="zh-CN" sz="2000" dirty="0" err="1" smtClean="0"/>
              <a:t>Hooi</a:t>
            </a:r>
            <a:r>
              <a:rPr lang="en-US" altLang="zh-CN" sz="2000" dirty="0" smtClean="0"/>
              <a:t>, H.A. Song, A. </a:t>
            </a:r>
            <a:r>
              <a:rPr lang="en-US" altLang="zh-CN" sz="2000" dirty="0" err="1" smtClean="0"/>
              <a:t>Beutel</a:t>
            </a:r>
            <a:r>
              <a:rPr lang="en-US" altLang="zh-CN" sz="2000" dirty="0" smtClean="0"/>
              <a:t>, N. Shah, K. Shin, and C. </a:t>
            </a:r>
            <a:r>
              <a:rPr lang="en-US" altLang="zh-CN" sz="2000" dirty="0" err="1" smtClean="0"/>
              <a:t>Faloutsos</a:t>
            </a:r>
            <a:r>
              <a:rPr lang="en-US" altLang="zh-CN" sz="2000" dirty="0"/>
              <a:t>. “</a:t>
            </a:r>
            <a:r>
              <a:rPr lang="en-US" altLang="zh-CN" sz="2000" dirty="0" err="1" smtClean="0"/>
              <a:t>Fraudar</a:t>
            </a:r>
            <a:r>
              <a:rPr lang="en-US" altLang="zh-CN" sz="2000" dirty="0" smtClean="0"/>
              <a:t>: Bounding </a:t>
            </a:r>
            <a:r>
              <a:rPr lang="en-US" altLang="zh-CN" sz="2000" dirty="0"/>
              <a:t>graph fraud in the face of </a:t>
            </a:r>
            <a:r>
              <a:rPr lang="en-US" altLang="zh-CN" sz="2000" dirty="0" smtClean="0"/>
              <a:t>camouflage.” KDD, 2016.</a:t>
            </a:r>
          </a:p>
          <a:p>
            <a:pPr marL="0" indent="0">
              <a:buNone/>
            </a:pPr>
            <a:r>
              <a:rPr lang="en-US" altLang="zh-CN" sz="2000" dirty="0" smtClean="0"/>
              <a:t>C. Aggarwal and J. Han. “Frequent pattern mining.” Springer, 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sz="2000" dirty="0"/>
              <a:t>J. Han, J. Pei, B. </a:t>
            </a:r>
            <a:r>
              <a:rPr lang="en-US" sz="2000" dirty="0" err="1"/>
              <a:t>Mortazavi-Asl</a:t>
            </a:r>
            <a:r>
              <a:rPr lang="en-US" sz="2000" dirty="0"/>
              <a:t>, Q. Chen, U. </a:t>
            </a:r>
            <a:r>
              <a:rPr lang="en-US" sz="2000" dirty="0" err="1"/>
              <a:t>Dayal</a:t>
            </a:r>
            <a:r>
              <a:rPr lang="en-US" sz="2000" dirty="0"/>
              <a:t>, and M. Hsu. “</a:t>
            </a:r>
            <a:r>
              <a:rPr lang="en-US" sz="2000" dirty="0" err="1"/>
              <a:t>FreeSpan</a:t>
            </a:r>
            <a:r>
              <a:rPr lang="en-US" sz="2000" dirty="0"/>
              <a:t>: </a:t>
            </a:r>
            <a:r>
              <a:rPr lang="en-US" altLang="zh-CN" sz="2000" dirty="0"/>
              <a:t>F</a:t>
            </a:r>
            <a:r>
              <a:rPr lang="en-US" sz="2000" dirty="0"/>
              <a:t>requent pattern-projected sequential pattern mining.” KDD, 2000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1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gspan</a:t>
            </a:r>
            <a:r>
              <a:rPr lang="en-US" sz="2000" dirty="0"/>
              <a:t>: Graph-based substructure pattern mining.” ICDM, 2003.</a:t>
            </a:r>
            <a:endParaRPr lang="zh-CN" altLang="en-US" sz="2000" dirty="0"/>
          </a:p>
          <a:p>
            <a:pPr marL="0" indent="0">
              <a:buNone/>
            </a:pPr>
            <a:r>
              <a:rPr lang="en-US" sz="2000" dirty="0"/>
              <a:t>X. Yan and J. Han. “</a:t>
            </a:r>
            <a:r>
              <a:rPr lang="en-US" sz="2000" dirty="0" err="1"/>
              <a:t>CloseGraph</a:t>
            </a:r>
            <a:r>
              <a:rPr lang="en-US" sz="2000" dirty="0"/>
              <a:t>: </a:t>
            </a:r>
            <a:r>
              <a:rPr lang="en-US" altLang="zh-CN" sz="2000" dirty="0"/>
              <a:t>M</a:t>
            </a:r>
            <a:r>
              <a:rPr lang="en-US" sz="2000" dirty="0"/>
              <a:t>ining closed frequent graph patterns.” KDD, 2003.</a:t>
            </a:r>
          </a:p>
          <a:p>
            <a:pPr marL="0" indent="0">
              <a:buNone/>
            </a:pPr>
            <a:r>
              <a:rPr lang="en-US" sz="2000" dirty="0" smtClean="0"/>
              <a:t>Y. Sun, J. Han, X. Yan, P.S. Yu, and T. Wu</a:t>
            </a:r>
            <a:r>
              <a:rPr lang="en-US" sz="2000" dirty="0"/>
              <a:t>. “</a:t>
            </a:r>
            <a:r>
              <a:rPr lang="en-US" sz="2000" dirty="0" err="1"/>
              <a:t>PathSim</a:t>
            </a:r>
            <a:r>
              <a:rPr lang="en-US" sz="2000" dirty="0"/>
              <a:t>: Meta path-based top-k similarity search in heterogeneous information </a:t>
            </a:r>
            <a:r>
              <a:rPr lang="en-US" sz="2000" dirty="0" smtClean="0"/>
              <a:t>networks.” VLDB, 2011.</a:t>
            </a:r>
          </a:p>
          <a:p>
            <a:pPr marL="0" indent="0">
              <a:buNone/>
            </a:pPr>
            <a:r>
              <a:rPr lang="en-US" sz="2000" dirty="0" smtClean="0"/>
              <a:t>Y. Sun, Y. Yu, and J. Han</a:t>
            </a:r>
            <a:r>
              <a:rPr lang="en-US" sz="2000" dirty="0"/>
              <a:t>. “Ranking-based clustering of heterogeneous information networks with star network </a:t>
            </a:r>
            <a:r>
              <a:rPr lang="en-US" sz="2000" dirty="0" smtClean="0"/>
              <a:t>schema.” KDD, 2009.</a:t>
            </a:r>
          </a:p>
          <a:p>
            <a:pPr marL="0" indent="0">
              <a:buNone/>
            </a:pPr>
            <a:r>
              <a:rPr lang="en-US" sz="2000" dirty="0" smtClean="0"/>
              <a:t>Y. Sun, J. Han, P. Zhao, Z. Yin, H. Cheng, and T. Wu</a:t>
            </a:r>
            <a:r>
              <a:rPr lang="en-US" sz="2000" dirty="0"/>
              <a:t>. “</a:t>
            </a:r>
            <a:r>
              <a:rPr lang="en-US" sz="2000" dirty="0" err="1"/>
              <a:t>RankClus</a:t>
            </a:r>
            <a:r>
              <a:rPr lang="en-US" sz="2000" dirty="0"/>
              <a:t>: </a:t>
            </a:r>
            <a:r>
              <a:rPr lang="en-US" altLang="zh-CN" sz="2000" dirty="0" smtClean="0"/>
              <a:t>In</a:t>
            </a:r>
            <a:r>
              <a:rPr lang="en-US" sz="2000" dirty="0" smtClean="0"/>
              <a:t>tegrating </a:t>
            </a:r>
            <a:r>
              <a:rPr lang="en-US" sz="2000" dirty="0"/>
              <a:t>clustering with ranking for heterogeneous information network </a:t>
            </a:r>
            <a:r>
              <a:rPr lang="en-US" sz="2000" dirty="0" smtClean="0"/>
              <a:t>analysis.” EDBT, 2009.</a:t>
            </a:r>
          </a:p>
          <a:p>
            <a:pPr marL="0" indent="0">
              <a:buNone/>
            </a:pPr>
            <a:r>
              <a:rPr lang="en-US" sz="2000" dirty="0" smtClean="0"/>
              <a:t>Y. Sun, R. Barber, M. Gupta, C. </a:t>
            </a:r>
            <a:r>
              <a:rPr lang="en-US" sz="2000" dirty="0" err="1" smtClean="0"/>
              <a:t>Aggarwar</a:t>
            </a:r>
            <a:r>
              <a:rPr lang="en-US" sz="2000" dirty="0" smtClean="0"/>
              <a:t>, and J. Han</a:t>
            </a:r>
            <a:r>
              <a:rPr lang="en-US" sz="2000" dirty="0"/>
              <a:t>. “Co-author relationship prediction in heterogeneous bibliographic </a:t>
            </a:r>
            <a:r>
              <a:rPr lang="en-US" sz="2000" dirty="0" smtClean="0"/>
              <a:t>networks.” ASONAM, 2011.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Song,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“Scalable topical phrase mining from text corpora.”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Liu,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Shang,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Mining quality phrases from massive text corpora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2015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62711"/>
            <a:ext cx="7886700" cy="521737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Ren,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El-</a:t>
            </a:r>
            <a:r>
              <a:rPr lang="en-US" altLang="zh-CN" sz="2000" dirty="0" err="1"/>
              <a:t>Kishky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C.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Tao,</a:t>
            </a:r>
            <a:r>
              <a:rPr lang="zh-CN" altLang="en-US" sz="2000" dirty="0"/>
              <a:t> </a:t>
            </a:r>
            <a:r>
              <a:rPr lang="en-US" altLang="zh-CN" sz="2000" dirty="0"/>
              <a:t>C.R.</a:t>
            </a:r>
            <a:r>
              <a:rPr lang="zh-CN" altLang="en-US" sz="2000" dirty="0"/>
              <a:t> </a:t>
            </a:r>
            <a:r>
              <a:rPr lang="en-US" altLang="zh-CN" sz="2000" dirty="0"/>
              <a:t>Voss,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sz="2000" dirty="0"/>
              <a:t>Effective entity recognition and typing by relation phrase-based clustering</a:t>
            </a:r>
            <a:r>
              <a:rPr lang="en-US" altLang="zh-CN" sz="2000" dirty="0"/>
              <a:t>.”</a:t>
            </a:r>
            <a:r>
              <a:rPr lang="zh-CN" altLang="en-US" sz="2000" dirty="0"/>
              <a:t> </a:t>
            </a:r>
            <a:r>
              <a:rPr lang="en-US" altLang="zh-CN" sz="2000" dirty="0"/>
              <a:t>KDD,</a:t>
            </a:r>
            <a:r>
              <a:rPr lang="zh-CN" altLang="en-US" sz="2000" dirty="0"/>
              <a:t> </a:t>
            </a:r>
            <a:r>
              <a:rPr lang="en-US" altLang="zh-CN" sz="2000" dirty="0"/>
              <a:t>2015.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X.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He,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Voss,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“Label noise reduction in entity typing by heterogeneous partial-label embedding.”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Danilevsky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Desai,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Nguyen,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Taula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phrase mining framework for recursive construction of a topical </a:t>
            </a:r>
            <a:r>
              <a:rPr lang="en-US" altLang="zh-CN" sz="2000" dirty="0" smtClean="0"/>
              <a:t>hierarchy.”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2013.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E.E.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Papalexakis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N.D.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Sidiropoulos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ParCube</a:t>
            </a:r>
            <a:r>
              <a:rPr lang="en-US" altLang="zh-CN" sz="2000" dirty="0"/>
              <a:t>: S</a:t>
            </a:r>
            <a:r>
              <a:rPr lang="en-US" altLang="zh-CN" sz="2000" dirty="0" smtClean="0"/>
              <a:t>parse parallelizable tensor decompositions.”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2012.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Koutra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Kang,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Vreeken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Faloutsos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“VOG: S</a:t>
            </a:r>
            <a:r>
              <a:rPr lang="en-US" altLang="zh-CN" sz="2000" dirty="0" smtClean="0"/>
              <a:t>ummarizing </a:t>
            </a:r>
            <a:r>
              <a:rPr lang="en-US" altLang="zh-CN" sz="2000" dirty="0"/>
              <a:t>and </a:t>
            </a:r>
            <a:r>
              <a:rPr lang="en-US" altLang="zh-CN" sz="2000" dirty="0" smtClean="0"/>
              <a:t>understanding large </a:t>
            </a:r>
            <a:r>
              <a:rPr lang="en-US" altLang="zh-CN" sz="2000" dirty="0"/>
              <a:t>g</a:t>
            </a:r>
            <a:r>
              <a:rPr lang="en-US" altLang="zh-CN" sz="2000" dirty="0" smtClean="0"/>
              <a:t>raphs.”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SDM,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Wang,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F.</a:t>
            </a:r>
            <a:r>
              <a:rPr lang="zh-CN" altLang="en-US" sz="2000" dirty="0"/>
              <a:t> </a:t>
            </a:r>
            <a:r>
              <a:rPr lang="en-US" altLang="zh-CN" sz="2000" dirty="0"/>
              <a:t>Wu.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Biperpedia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An</a:t>
            </a:r>
            <a:r>
              <a:rPr lang="zh-CN" altLang="en-US" sz="2000" dirty="0"/>
              <a:t> </a:t>
            </a:r>
            <a:r>
              <a:rPr lang="en-US" altLang="zh-CN" sz="2000" dirty="0"/>
              <a:t>ontology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search</a:t>
            </a:r>
            <a:r>
              <a:rPr lang="zh-CN" altLang="en-US" sz="2000" dirty="0"/>
              <a:t> </a:t>
            </a:r>
            <a:r>
              <a:rPr lang="en-US" altLang="zh-CN" sz="2000" dirty="0"/>
              <a:t>applications.”</a:t>
            </a:r>
            <a:r>
              <a:rPr lang="zh-CN" altLang="en-US" sz="2000" dirty="0"/>
              <a:t> </a:t>
            </a:r>
            <a:r>
              <a:rPr lang="en-US" altLang="zh-CN" sz="2000" dirty="0"/>
              <a:t>VLDB,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M.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Yahya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R.</a:t>
            </a:r>
            <a:r>
              <a:rPr lang="zh-CN" altLang="en-US" sz="2000" dirty="0"/>
              <a:t> </a:t>
            </a:r>
            <a:r>
              <a:rPr lang="en-US" altLang="zh-CN" sz="2000" dirty="0"/>
              <a:t>Gupta,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Halevy.</a:t>
            </a:r>
            <a:r>
              <a:rPr lang="zh-CN" altLang="en-US" sz="2000" dirty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ReNoun</a:t>
            </a:r>
            <a:r>
              <a:rPr lang="en-US" altLang="zh-CN" sz="2000" dirty="0"/>
              <a:t>:</a:t>
            </a:r>
            <a:r>
              <a:rPr lang="zh-CN" altLang="en-US" sz="2000" dirty="0"/>
              <a:t> </a:t>
            </a:r>
            <a:r>
              <a:rPr lang="en-US" altLang="zh-CN" sz="2000" dirty="0"/>
              <a:t>Fact</a:t>
            </a:r>
            <a:r>
              <a:rPr lang="zh-CN" altLang="en-US" sz="2000" dirty="0"/>
              <a:t> </a:t>
            </a:r>
            <a:r>
              <a:rPr lang="en-US" altLang="zh-CN" sz="2000" dirty="0"/>
              <a:t>extraction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nominal</a:t>
            </a:r>
            <a:r>
              <a:rPr lang="zh-CN" altLang="en-US" sz="2000" dirty="0"/>
              <a:t> </a:t>
            </a:r>
            <a:r>
              <a:rPr lang="en-US" altLang="zh-CN" sz="2000" dirty="0"/>
              <a:t>attributes.”</a:t>
            </a:r>
            <a:r>
              <a:rPr lang="zh-CN" altLang="en-US" sz="2000" dirty="0"/>
              <a:t> </a:t>
            </a:r>
            <a:r>
              <a:rPr lang="en-US" altLang="zh-CN" sz="2000" dirty="0"/>
              <a:t>EMNLP,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A.</a:t>
            </a:r>
            <a:r>
              <a:rPr lang="zh-CN" altLang="en-US" sz="2000" dirty="0"/>
              <a:t> </a:t>
            </a:r>
            <a:r>
              <a:rPr lang="en-US" altLang="zh-CN" sz="2000" dirty="0"/>
              <a:t>Halevy,</a:t>
            </a:r>
            <a:r>
              <a:rPr lang="zh-CN" altLang="en-US" sz="2000" dirty="0"/>
              <a:t> </a:t>
            </a:r>
            <a:r>
              <a:rPr lang="en-US" altLang="zh-CN" sz="2000" dirty="0"/>
              <a:t>N.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Noy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Sarawagi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S.E.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Whang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X.</a:t>
            </a:r>
            <a:r>
              <a:rPr lang="zh-CN" altLang="en-US" sz="2000" dirty="0"/>
              <a:t> </a:t>
            </a:r>
            <a:r>
              <a:rPr lang="en-US" altLang="zh-CN" sz="2000" dirty="0"/>
              <a:t>Yu.</a:t>
            </a:r>
            <a:r>
              <a:rPr lang="zh-CN" altLang="en-US" sz="2000" dirty="0"/>
              <a:t> </a:t>
            </a:r>
            <a:r>
              <a:rPr lang="en-US" altLang="zh-CN" sz="2000" dirty="0"/>
              <a:t>“Discovering structure in the universe of attribute names.”</a:t>
            </a:r>
            <a:r>
              <a:rPr lang="zh-CN" altLang="en-US" sz="2000" dirty="0"/>
              <a:t> </a:t>
            </a:r>
            <a:r>
              <a:rPr lang="en-US" altLang="zh-CN" sz="2000" dirty="0"/>
              <a:t>WWW,</a:t>
            </a:r>
            <a:r>
              <a:rPr lang="zh-CN" altLang="en-US" sz="2000" dirty="0"/>
              <a:t> </a:t>
            </a:r>
            <a:r>
              <a:rPr lang="en-US" altLang="zh-CN" sz="2000" dirty="0"/>
              <a:t>2016</a:t>
            </a:r>
            <a:r>
              <a:rPr lang="en-US" altLang="zh-CN" sz="2000" dirty="0" smtClean="0"/>
              <a:t>.</a:t>
            </a:r>
            <a:endParaRPr lang="zh-CN" alt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sz="2000" dirty="0"/>
              <a:t>Q.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Y.</a:t>
            </a:r>
            <a:r>
              <a:rPr lang="zh-CN" altLang="en-US" sz="2000" dirty="0"/>
              <a:t> </a:t>
            </a:r>
            <a:r>
              <a:rPr lang="en-US" altLang="zh-CN" sz="2000" dirty="0"/>
              <a:t>Li,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Gao,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Zhao,</a:t>
            </a:r>
            <a:r>
              <a:rPr lang="zh-CN" altLang="en-US" sz="2000" dirty="0"/>
              <a:t> </a:t>
            </a:r>
            <a:r>
              <a:rPr lang="en-US" altLang="zh-CN" sz="2000" dirty="0"/>
              <a:t>W.</a:t>
            </a:r>
            <a:r>
              <a:rPr lang="zh-CN" altLang="en-US" sz="2000" dirty="0"/>
              <a:t> </a:t>
            </a:r>
            <a:r>
              <a:rPr lang="en-US" altLang="zh-CN" sz="2000" dirty="0"/>
              <a:t>Fan,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J.</a:t>
            </a:r>
            <a:r>
              <a:rPr lang="zh-CN" altLang="en-US" sz="2000" dirty="0"/>
              <a:t> </a:t>
            </a:r>
            <a:r>
              <a:rPr lang="en-US" altLang="zh-CN" sz="2000" dirty="0"/>
              <a:t>Han.</a:t>
            </a:r>
            <a:r>
              <a:rPr lang="zh-CN" altLang="en-US" sz="2000" dirty="0"/>
              <a:t> </a:t>
            </a:r>
            <a:r>
              <a:rPr lang="en-US" altLang="zh-CN" sz="2000" dirty="0"/>
              <a:t>“Resolving conflicts in heterogeneous data by truth discovery and source reliability estimation.”</a:t>
            </a:r>
            <a:r>
              <a:rPr lang="zh-CN" altLang="en-US" sz="2000" dirty="0"/>
              <a:t> </a:t>
            </a:r>
            <a:r>
              <a:rPr lang="en-US" altLang="zh-CN" sz="2000" dirty="0"/>
              <a:t>SIGMOD,</a:t>
            </a:r>
            <a:r>
              <a:rPr lang="zh-CN" altLang="en-US" sz="2000" dirty="0"/>
              <a:t> </a:t>
            </a:r>
            <a:r>
              <a:rPr lang="en-US" altLang="zh-CN" sz="2000" dirty="0"/>
              <a:t>2014.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Demirbas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“A </a:t>
            </a:r>
            <a:r>
              <a:rPr lang="en-US" altLang="zh-CN" sz="2000" dirty="0" smtClean="0"/>
              <a:t>confidence-aware approach </a:t>
            </a:r>
            <a:r>
              <a:rPr lang="en-US" altLang="zh-CN" sz="2000" dirty="0"/>
              <a:t>for t</a:t>
            </a:r>
            <a:r>
              <a:rPr lang="en-US" altLang="zh-CN" sz="2000" dirty="0" smtClean="0"/>
              <a:t>ruth discovery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long-tail </a:t>
            </a:r>
            <a:r>
              <a:rPr lang="en-US" altLang="zh-CN" sz="2000" dirty="0"/>
              <a:t>d</a:t>
            </a:r>
            <a:r>
              <a:rPr lang="en-US" altLang="zh-CN" sz="2000" dirty="0" smtClean="0"/>
              <a:t>ata.”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VLDB,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2014.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F.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Ma,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Qiu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</a:t>
            </a:r>
            <a:r>
              <a:rPr lang="en-US" altLang="zh-CN" sz="2000" dirty="0" err="1"/>
              <a:t>Faitcrowd</a:t>
            </a:r>
            <a:r>
              <a:rPr lang="en-US" altLang="zh-CN" sz="2000" dirty="0"/>
              <a:t>: Fine grained truth discovery for </a:t>
            </a:r>
            <a:r>
              <a:rPr lang="en-US" altLang="zh-CN" sz="2000" dirty="0" err="1"/>
              <a:t>crowdsourced</a:t>
            </a:r>
            <a:r>
              <a:rPr lang="en-US" altLang="zh-CN" sz="2000" dirty="0"/>
              <a:t> data </a:t>
            </a:r>
            <a:r>
              <a:rPr lang="en-US" altLang="zh-CN" sz="2000" dirty="0" smtClean="0"/>
              <a:t>aggregation.”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Y.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C.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Meng,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Q.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Li,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Fan,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survey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on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t</a:t>
            </a:r>
            <a:r>
              <a:rPr lang="en-US" altLang="zh-CN" sz="2000" dirty="0" smtClean="0"/>
              <a:t>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Explorations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Newsletter,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Zhi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Zhao,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Tong,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Gao,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Yu,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Ji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Han.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“Modeling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existence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in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truth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discovery.”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KDD,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2015.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 smtClean="0"/>
              <a:t>S.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Kumar,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West,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J.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Leskovec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“Disinformation on the Web: Impact, </a:t>
            </a:r>
            <a:r>
              <a:rPr lang="en-US" altLang="zh-CN" sz="2000" dirty="0" smtClean="0"/>
              <a:t>characteristics</a:t>
            </a:r>
            <a:r>
              <a:rPr lang="en-US" altLang="zh-CN" sz="2000" dirty="0"/>
              <a:t>, and </a:t>
            </a:r>
            <a:r>
              <a:rPr lang="en-US" altLang="zh-CN" sz="2000" dirty="0" smtClean="0"/>
              <a:t>detection </a:t>
            </a:r>
            <a:r>
              <a:rPr lang="en-US" altLang="zh-CN" sz="2000" dirty="0"/>
              <a:t>of Wikipedia </a:t>
            </a:r>
            <a:r>
              <a:rPr lang="en-US" altLang="zh-CN" sz="2000" dirty="0" smtClean="0"/>
              <a:t>hoaxes.”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WWW,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endParaRPr lang="zh-CN" altLang="en-US" sz="2000" dirty="0" smtClean="0"/>
          </a:p>
          <a:p>
            <a:pPr marL="0" indent="0">
              <a:buNone/>
            </a:pPr>
            <a:r>
              <a:rPr lang="en-US" altLang="zh-CN" sz="2000" dirty="0"/>
              <a:t>S. Kumar, F. </a:t>
            </a:r>
            <a:r>
              <a:rPr lang="en-US" altLang="zh-CN" sz="2000" dirty="0" err="1"/>
              <a:t>Spezzano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and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V.S</a:t>
            </a:r>
            <a:r>
              <a:rPr lang="en-US" altLang="zh-CN" sz="2000" dirty="0"/>
              <a:t>. </a:t>
            </a:r>
            <a:r>
              <a:rPr lang="en-US" altLang="zh-CN" sz="2000" dirty="0" err="1" smtClean="0"/>
              <a:t>Subrahmanian</a:t>
            </a:r>
            <a:r>
              <a:rPr lang="en-US" altLang="zh-CN" sz="2000" dirty="0" smtClean="0"/>
              <a:t>.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“Identifying </a:t>
            </a:r>
            <a:r>
              <a:rPr lang="en-US" altLang="zh-CN" sz="2000" dirty="0" smtClean="0"/>
              <a:t>malicious actors </a:t>
            </a:r>
            <a:r>
              <a:rPr lang="en-US" altLang="zh-CN" sz="2000" dirty="0"/>
              <a:t>on </a:t>
            </a:r>
            <a:r>
              <a:rPr lang="en-US" altLang="zh-CN" sz="2000" dirty="0" smtClean="0"/>
              <a:t>social media.”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ASONAM,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2016.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(tutorial)</a:t>
            </a:r>
            <a:endParaRPr lang="zh-CN" altLang="en-US" sz="2000" dirty="0" smtClean="0"/>
          </a:p>
          <a:p>
            <a:pPr marL="0" indent="0">
              <a:buNone/>
            </a:pPr>
            <a:endParaRPr lang="zh-CN" alt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6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you!</a:t>
            </a: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 smtClean="0"/>
              <a:t>Data-Driven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Behavioral</a:t>
            </a:r>
            <a:r>
              <a:rPr lang="zh-CN" altLang="en-US" sz="2800" b="1" dirty="0" smtClean="0"/>
              <a:t> </a:t>
            </a:r>
            <a:r>
              <a:rPr lang="en-US" altLang="zh-CN" sz="2800" b="1" dirty="0" smtClean="0"/>
              <a:t>Analytics:</a:t>
            </a:r>
          </a:p>
          <a:p>
            <a:r>
              <a:rPr lang="en-US" altLang="zh-CN" sz="2800" b="1" dirty="0" smtClean="0"/>
              <a:t>Observations, Representations and Models</a:t>
            </a:r>
            <a:endParaRPr lang="zh-CN" altLang="en-US" sz="28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12950-139B-A542-AF61-220D2C3F97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8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8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Observation: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Reorder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28" y="3571495"/>
            <a:ext cx="4174761" cy="2515085"/>
          </a:xfrm>
          <a:prstGeom prst="rect">
            <a:avLst/>
          </a:prstGeom>
        </p:spPr>
      </p:pic>
      <p:sp>
        <p:nvSpPr>
          <p:cNvPr id="8" name="矩形 48"/>
          <p:cNvSpPr/>
          <p:nvPr/>
        </p:nvSpPr>
        <p:spPr>
          <a:xfrm>
            <a:off x="5010465" y="4201286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8"/>
          <p:cNvSpPr/>
          <p:nvPr/>
        </p:nvSpPr>
        <p:spPr>
          <a:xfrm>
            <a:off x="6114120" y="4008082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8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 err="1" smtClean="0"/>
              <a:t>CopyCatch</a:t>
            </a:r>
            <a:endParaRPr lang="zh-CN" altLang="en-US" b="1" dirty="0"/>
          </a:p>
          <a:p>
            <a:pPr lvl="1"/>
            <a:r>
              <a:rPr lang="en-US" altLang="zh-CN" dirty="0" smtClean="0"/>
              <a:t>“Near</a:t>
            </a:r>
            <a:r>
              <a:rPr lang="zh-CN" altLang="en-US" dirty="0" smtClean="0"/>
              <a:t> </a:t>
            </a:r>
            <a:r>
              <a:rPr lang="en-US" altLang="zh-CN" dirty="0" smtClean="0"/>
              <a:t>Bipartite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Core”: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n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users,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m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ages,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ρ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i="1" dirty="0" err="1" smtClean="0"/>
              <a:t>Δt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2" y="2687940"/>
            <a:ext cx="5967216" cy="348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Experimental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383323"/>
            <a:ext cx="6035040" cy="4914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72000" y="3091099"/>
            <a:ext cx="3089307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Seed</a:t>
            </a:r>
            <a:r>
              <a:rPr lang="zh-CN" altLang="en-US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Selection!!!</a:t>
            </a:r>
            <a:endParaRPr lang="en-US" sz="3200" b="1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1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5284</TotalTime>
  <Words>2633</Words>
  <Application>Microsoft Macintosh PowerPoint</Application>
  <PresentationFormat>On-screen Show (4:3)</PresentationFormat>
  <Paragraphs>461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Calibri</vt:lpstr>
      <vt:lpstr>DengXian</vt:lpstr>
      <vt:lpstr>Symbol</vt:lpstr>
      <vt:lpstr>Times</vt:lpstr>
      <vt:lpstr>Wingdings</vt:lpstr>
      <vt:lpstr>宋体</vt:lpstr>
      <vt:lpstr>Arial</vt:lpstr>
      <vt:lpstr>Office Theme</vt:lpstr>
      <vt:lpstr>Data-Driven Behavioral Analytics: Observations, Representations and Models</vt:lpstr>
      <vt:lpstr>I. Mining behavior networks with social and spatiotemporal contexts</vt:lpstr>
      <vt:lpstr>Ill-gotten Facebook Likes</vt:lpstr>
      <vt:lpstr>Suspicious Behavior Detection</vt:lpstr>
      <vt:lpstr>Ill-gotten Facebook Likes</vt:lpstr>
      <vt:lpstr>Observation: Graphical View</vt:lpstr>
      <vt:lpstr>Observation: Reorder Matrix</vt:lpstr>
      <vt:lpstr>Algorithm: Seed + Search</vt:lpstr>
      <vt:lpstr>Experimental Result</vt:lpstr>
      <vt:lpstr>Serious Problem in Weibo</vt:lpstr>
      <vt:lpstr>Zombie Followers</vt:lpstr>
      <vt:lpstr>Observation: Reorder Matrix</vt:lpstr>
      <vt:lpstr>Representation: SVD Reminder</vt:lpstr>
      <vt:lpstr>Representation: Spectral Subspace</vt:lpstr>
      <vt:lpstr>Spectral Subspace Plot: Case #0</vt:lpstr>
      <vt:lpstr>Spectral Subspace Plot: Case #1</vt:lpstr>
      <vt:lpstr>Spectral Subspace Plot: Case #2</vt:lpstr>
      <vt:lpstr>Spectral Subspace Plot: Case #3</vt:lpstr>
      <vt:lpstr>Spectral Subspace Plot: Case #4</vt:lpstr>
      <vt:lpstr>Algorithm: Reading &amp; LockInfer</vt:lpstr>
      <vt:lpstr>Out-Degree Distributions</vt:lpstr>
      <vt:lpstr>Spikes!</vt:lpstr>
      <vt:lpstr>Observation: How They Behave</vt:lpstr>
      <vt:lpstr>Observation: How They Behave</vt:lpstr>
      <vt:lpstr>Represent Synchronicity</vt:lpstr>
      <vt:lpstr>Represent Normality</vt:lpstr>
      <vt:lpstr>Theorem: Synchronicity vs. Normality</vt:lpstr>
      <vt:lpstr>Theorem: Synchronicity vs. Normality</vt:lpstr>
      <vt:lpstr>CatchSync Algorithm</vt:lpstr>
      <vt:lpstr>Experimental Results</vt:lpstr>
      <vt:lpstr>Experimental Results</vt:lpstr>
      <vt:lpstr>Impact</vt:lpstr>
      <vt:lpstr>Observation: Spatiotemporal Contexts</vt:lpstr>
      <vt:lpstr>Dense Block Indicates Suspiciousness</vt:lpstr>
      <vt:lpstr>Criteria for Suspiciousness Metric</vt:lpstr>
      <vt:lpstr>Axioms: 1 to 4</vt:lpstr>
      <vt:lpstr>Axiom 5: Cross Dimensions</vt:lpstr>
      <vt:lpstr>Scoring the Suspiciousness</vt:lpstr>
      <vt:lpstr>Scoring the Suspiciousness</vt:lpstr>
      <vt:lpstr>A General Suspiciousness Metric</vt:lpstr>
      <vt:lpstr>CrossSpot Algorithm</vt:lpstr>
      <vt:lpstr>Advantages</vt:lpstr>
      <vt:lpstr>Results: Dense Block Detection</vt:lpstr>
      <vt:lpstr>Results: Tweeting Hashtags</vt:lpstr>
      <vt:lpstr>Results: Network Attacks</vt:lpstr>
      <vt:lpstr>Summary</vt:lpstr>
      <vt:lpstr>Acknowledgement</vt:lpstr>
      <vt:lpstr>References</vt:lpstr>
      <vt:lpstr>References</vt:lpstr>
      <vt:lpstr>References</vt:lpstr>
      <vt:lpstr>References</vt:lpstr>
      <vt:lpstr>References</vt:lpstr>
      <vt:lpstr>References</vt:lpstr>
      <vt:lpstr>Thank you!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MengJiang</dc:creator>
  <cp:lastModifiedBy>MengJiang</cp:lastModifiedBy>
  <cp:revision>724</cp:revision>
  <cp:lastPrinted>2016-09-15T21:14:20Z</cp:lastPrinted>
  <dcterms:created xsi:type="dcterms:W3CDTF">2016-09-13T14:44:57Z</dcterms:created>
  <dcterms:modified xsi:type="dcterms:W3CDTF">2016-09-22T18:18:32Z</dcterms:modified>
</cp:coreProperties>
</file>